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21" r:id="rId3"/>
    <p:sldMasterId id="2147483746" r:id="rId4"/>
    <p:sldMasterId id="2147483758" r:id="rId5"/>
    <p:sldMasterId id="2147483784" r:id="rId6"/>
    <p:sldMasterId id="2147483844" r:id="rId7"/>
    <p:sldMasterId id="2147483858" r:id="rId8"/>
    <p:sldMasterId id="2147483888" r:id="rId9"/>
    <p:sldMasterId id="2147483900" r:id="rId10"/>
    <p:sldMasterId id="2147483950" r:id="rId11"/>
  </p:sldMasterIdLst>
  <p:notesMasterIdLst>
    <p:notesMasterId r:id="rId24"/>
  </p:notesMasterIdLst>
  <p:handoutMasterIdLst>
    <p:handoutMasterId r:id="rId25"/>
  </p:handoutMasterIdLst>
  <p:sldIdLst>
    <p:sldId id="424" r:id="rId12"/>
    <p:sldId id="425" r:id="rId13"/>
    <p:sldId id="417" r:id="rId14"/>
    <p:sldId id="434" r:id="rId15"/>
    <p:sldId id="427" r:id="rId16"/>
    <p:sldId id="428" r:id="rId17"/>
    <p:sldId id="437" r:id="rId18"/>
    <p:sldId id="452" r:id="rId19"/>
    <p:sldId id="447" r:id="rId20"/>
    <p:sldId id="430" r:id="rId21"/>
    <p:sldId id="449" r:id="rId22"/>
    <p:sldId id="311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425A7D-D077-40EE-A0FC-1AB3CD4692C4}">
          <p14:sldIdLst>
            <p14:sldId id="424"/>
            <p14:sldId id="425"/>
            <p14:sldId id="417"/>
            <p14:sldId id="434"/>
            <p14:sldId id="427"/>
            <p14:sldId id="428"/>
            <p14:sldId id="437"/>
            <p14:sldId id="452"/>
          </p14:sldIdLst>
        </p14:section>
        <p14:section name="Untitled Section" id="{21519C26-2ED1-42B5-BC7B-BAD132FDEA42}">
          <p14:sldIdLst>
            <p14:sldId id="447"/>
            <p14:sldId id="430"/>
            <p14:sldId id="449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rdon Ferrier" initials="GF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61263" autoAdjust="0"/>
  </p:normalViewPr>
  <p:slideViewPr>
    <p:cSldViewPr snapToGrid="0">
      <p:cViewPr varScale="1">
        <p:scale>
          <a:sx n="40" d="100"/>
          <a:sy n="40" d="100"/>
        </p:scale>
        <p:origin x="16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441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F80B3-FC49-4A10-9D8A-C2B395CEFBF3}" type="datetimeFigureOut">
              <a:rPr lang="en-GB" smtClean="0"/>
              <a:pPr/>
              <a:t>05/05/2018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BCC15-46AC-4158-A7CA-7E9ECE8831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866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45284-6916-4C8F-8243-3BCCA3202301}" type="datetimeFigureOut">
              <a:rPr lang="en-GB" smtClean="0"/>
              <a:pPr/>
              <a:t>05/05/2018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24DEF-B25C-4139-ADFB-C1905A7BF5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54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24DEF-B25C-4139-ADFB-C1905A7BF59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0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24DEF-B25C-4139-ADFB-C1905A7BF59A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80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2537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24DEF-B25C-4139-ADFB-C1905A7BF59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3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24DEF-B25C-4139-ADFB-C1905A7BF59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24DEF-B25C-4139-ADFB-C1905A7BF59A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7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24DEF-B25C-4139-ADFB-C1905A7BF59A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0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24DEF-B25C-4139-ADFB-C1905A7BF59A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0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None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None/>
              <a:defRPr/>
            </a:pPr>
            <a:r>
              <a:rPr lang="en-GB" sz="1000" baseline="0" dirty="0" smtClean="0"/>
              <a:t>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24DEF-B25C-4139-ADFB-C1905A7BF59A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5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24DEF-B25C-4139-ADFB-C1905A7BF59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96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None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24DEF-B25C-4139-ADFB-C1905A7BF59A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8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4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9144000" cy="777875"/>
            <a:chOff x="0" y="0"/>
            <a:chExt cx="5760" cy="490"/>
          </a:xfrm>
        </p:grpSpPr>
        <p:pic>
          <p:nvPicPr>
            <p:cNvPr id="5" name="Picture 8" descr="Cipfa T Lock_Horiz_W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3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Cipfa T Lock_Horiz_W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3"/>
            <a:stretch>
              <a:fillRect/>
            </a:stretch>
          </p:blipFill>
          <p:spPr bwMode="auto">
            <a:xfrm>
              <a:off x="4231" y="0"/>
              <a:ext cx="152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1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</p:spPr>
        <p:txBody>
          <a:bodyPr/>
          <a:lstStyle>
            <a:lvl1pPr>
              <a:defRPr sz="3600" b="1">
                <a:solidFill>
                  <a:srgbClr val="F68933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87725"/>
            <a:ext cx="1871662" cy="5762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76471B93-81EF-4C9F-8A51-669CB4B6F19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6410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DB1B-E8F4-46A9-BA0C-F0525A7B16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3081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4E73C-14C1-453D-B2EB-C40531C32B91}" type="slidenum">
              <a:rPr lang="en-GB" sz="2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2078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07355-EF64-400C-8485-B9132979EEA4}" type="slidenum">
              <a:rPr lang="en-GB" sz="2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8947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E7D02-4E19-404D-A44D-0E05B4E84F9C}" type="slidenum">
              <a:rPr lang="en-GB" sz="2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5376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8955A-0A75-4A3B-9E22-49F2CAC64A69}" type="slidenum">
              <a:rPr lang="en-GB" sz="2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5265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61423-C7E9-4C9A-B2C4-11CE8BB2BAF2}" type="slidenum">
              <a:rPr lang="en-GB" sz="2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3000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0CAA5-2AC5-4AB8-B788-91748676E4C1}" type="slidenum">
              <a:rPr lang="en-GB" sz="2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224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854A50-4F22-4D33-829D-23A44DE38D57}" type="slidenum">
              <a:rPr lang="en-GB" sz="2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6116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ADB1B-E8F4-46A9-BA0C-F0525A7B166B}" type="slidenum">
              <a:rPr lang="en-GB" sz="2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603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CB127-642D-49D7-84FB-996FC9EE4CB9}" type="slidenum">
              <a:rPr lang="en-GB" sz="2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067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rporate T Lock_Horiz_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</p:spPr>
        <p:txBody>
          <a:bodyPr/>
          <a:lstStyle>
            <a:lvl1pPr>
              <a:defRPr sz="3600" b="0">
                <a:solidFill>
                  <a:srgbClr val="F6893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87725"/>
            <a:ext cx="2392348" cy="612779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</a:defRPr>
            </a:lvl1pPr>
          </a:lstStyle>
          <a:p>
            <a:fld id="{2CF04490-BE57-440D-8AA4-5DC864F2B8AE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986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CB127-642D-49D7-84FB-996FC9EE4CB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78713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86983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CDE1736-0F5C-46F9-845F-F57C9F176A79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63557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28E601C-8473-4884-9D9A-288048727602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2256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E0FA16A-4D4C-4598-BC74-65DE0398435E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06061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A6B03BD-CE19-41E2-9213-94AFF07F91B1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19168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9E4E8CD-2FA4-489E-8FDC-4DE61F854FCE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7875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5BFB321-DBBB-419D-93C5-C1DF7044F2E4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56047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9DDC47-D2C1-4207-8D28-FFD1E6E4C794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3517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81ACF7-0F75-4F63-AB72-13E5E7459A68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48921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4A570D6-35FC-49B4-A4CE-B0E0E87170A8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2631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9034-1611-43C7-88FC-62D16A195DA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7645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F1563F-E661-4C3D-A60D-ECC5A878FDC7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58932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35088" y="1277938"/>
            <a:ext cx="6637337" cy="4264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026A078-2846-3C40-9BC7-0D6A3934F578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51305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F689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60" y="3387725"/>
            <a:ext cx="3976524" cy="90537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3811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8022" y="239906"/>
            <a:ext cx="9152021" cy="6637457"/>
          </a:xfrm>
          <a:prstGeom prst="rect">
            <a:avLst/>
          </a:prstGeom>
          <a:solidFill>
            <a:srgbClr val="CA3E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652D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60" y="3387725"/>
            <a:ext cx="3976524" cy="90537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6945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8022" y="231884"/>
            <a:ext cx="9152021" cy="6626115"/>
          </a:xfrm>
          <a:prstGeom prst="rect">
            <a:avLst/>
          </a:prstGeom>
          <a:solidFill>
            <a:srgbClr val="00B0E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652D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60" y="3387725"/>
            <a:ext cx="3976524" cy="90537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0628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8022" y="236585"/>
            <a:ext cx="9152021" cy="6621415"/>
          </a:xfrm>
          <a:prstGeom prst="rect">
            <a:avLst/>
          </a:prstGeom>
          <a:solidFill>
            <a:srgbClr val="5AAE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652D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60" y="3387725"/>
            <a:ext cx="3976524" cy="90537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25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8022" y="231885"/>
            <a:ext cx="9152022" cy="6618094"/>
          </a:xfrm>
          <a:prstGeom prst="rect">
            <a:avLst/>
          </a:prstGeom>
          <a:solidFill>
            <a:srgbClr val="FBB0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652D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60" y="3387725"/>
            <a:ext cx="3976524" cy="90537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1394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91" y="1124744"/>
            <a:ext cx="8600281" cy="8556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205038"/>
            <a:ext cx="8568952" cy="38882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8797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91" y="1124744"/>
            <a:ext cx="8600281" cy="8556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205038"/>
            <a:ext cx="4176464" cy="38882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2204864"/>
            <a:ext cx="4176464" cy="38882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483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-468560" y="-171400"/>
            <a:ext cx="9721080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8568952" cy="60486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173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0F22-2E21-4FB0-A5A4-AAE85839849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65006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238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35088" y="1277938"/>
            <a:ext cx="6637337" cy="4264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026A078-2846-3C40-9BC7-0D6A3934F578}" type="slidenum">
              <a:rPr lang="en-GB">
                <a:solidFill>
                  <a:srgbClr val="333333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3333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6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C9C1-7D09-4613-984C-6371626ADE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7287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0E8A2-B178-49F1-AB88-EFD3D421E71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132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D30B-9D86-4270-882F-B9DC360068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4838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F8978-6B9F-41CA-962C-49D6189782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116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9976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09D1-4D5C-4028-A08B-4D56114A73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030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8BD3-ACDE-4393-98EB-5C2F57E1006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498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B415-4905-4C17-B796-55566D43B5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288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02001-C585-4FC9-A558-4457F54D116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9191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C1A8E-3C72-46CF-B735-280BA039EC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12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855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AA35-E6D8-4EA8-9824-3C85B84AF1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287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4875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3271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4688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978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843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933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E73C-14C1-453D-B2EB-C40531C32B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934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2682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919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5018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5338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4271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723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9782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1424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0986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061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7355-EF64-400C-8485-B9132979EEA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2933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150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7864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4027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1954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9538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0745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EF69-CA59-4FF5-BD3E-960C2A38CA5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1039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4B7CD-F283-41A2-ADF2-7C9C65CD357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1773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32730-EB58-4128-948D-099CFCD0C01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0459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5150-540C-4ADD-901A-310C5483714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867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E7D02-4E19-404D-A44D-0E05B4E84F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6097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B7B6-A808-4D9C-B5CB-A5534173037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5911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A5618-6E24-4DC4-AA7F-61D2B5B8144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479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66D9-B9DD-48B8-80A0-B7C30056AC4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6578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B2811-AD28-4BC5-B31F-6FE59BD00A2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0926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68437-8ADC-4534-856B-CB36781FA01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1488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CF43-8D01-4858-83D5-711AC9C9BED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3601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1BE37-B7C7-4279-98A0-DA836C51FD3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3126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609600"/>
            <a:ext cx="772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20989" y="1828800"/>
            <a:ext cx="7721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525993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9704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377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8955A-0A75-4A3B-9E22-49F2CAC64A6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3002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05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5282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812088" y="549275"/>
            <a:ext cx="11525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6893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812088" y="549275"/>
            <a:ext cx="11525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3861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812088" y="549275"/>
            <a:ext cx="11525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9115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812088" y="549275"/>
            <a:ext cx="10810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812088" y="549275"/>
            <a:ext cx="11525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0610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7812088" y="549275"/>
            <a:ext cx="11525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2135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812088" y="549275"/>
            <a:ext cx="11525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0633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7812088" y="549275"/>
            <a:ext cx="11525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2414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812088" y="549275"/>
            <a:ext cx="11525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9282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812088" y="549275"/>
            <a:ext cx="11525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2402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61423-C7E9-4C9A-B2C4-11CE8BB2BA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9804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812088" y="549275"/>
            <a:ext cx="11525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35775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812088" y="549275"/>
            <a:ext cx="11525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31122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rporate T Lock_Horiz_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</p:spPr>
        <p:txBody>
          <a:bodyPr/>
          <a:lstStyle>
            <a:lvl1pPr>
              <a:defRPr sz="3600" b="0">
                <a:solidFill>
                  <a:srgbClr val="F6893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87725"/>
            <a:ext cx="2392348" cy="612779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</a:defRPr>
            </a:lvl1pPr>
          </a:lstStyle>
          <a:p>
            <a:fld id="{2CF04490-BE57-440D-8AA4-5DC864F2B8AE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2258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10" descr="Cipfa_finance strap_spot cop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194425"/>
            <a:ext cx="11509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8036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CDE1736-0F5C-46F9-845F-F57C9F176A79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3716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28E601C-8473-4884-9D9A-288048727602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0744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E0FA16A-4D4C-4598-BC74-65DE0398435E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6870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A6B03BD-CE19-41E2-9213-94AFF07F91B1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21855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9E4E8CD-2FA4-489E-8FDC-4DE61F854FCE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6" name="Picture 10" descr="Cipfa_finance strap_spot cop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194425"/>
            <a:ext cx="11509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98582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5BFB321-DBBB-419D-93C5-C1DF7044F2E4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46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CAA5-2AC5-4AB8-B788-91748676E4C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7133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9DDC47-D2C1-4207-8D28-FFD1E6E4C794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8576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81ACF7-0F75-4F63-AB72-13E5E7459A68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8884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4A570D6-35FC-49B4-A4CE-B0E0E87170A8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8310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F1563F-E661-4C3D-A60D-ECC5A878FDC7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00319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35088" y="1277938"/>
            <a:ext cx="6637337" cy="4264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026A078-2846-3C40-9BC7-0D6A3934F578}" type="slidenum">
              <a:rPr lang="en-GB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8596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7C005-F32A-453D-89B5-FE0E8DD58854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09273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8556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205038"/>
            <a:ext cx="6637337" cy="338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3165-63E7-4609-B610-5A5E79A42D4E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18107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9842A-7C95-4687-8F07-B85DA27E833C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297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8556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FB78C-66DB-4335-9F00-3C662C09E944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31785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57004-C52C-4BE6-AD3E-FF8CAFDF7CC3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238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4A50-4F22-4D33-829D-23A44DE38D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7606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8556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D0D4-C1A8-48E6-BE88-31A1DD549349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5061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E967E-699D-40E2-A4C8-0B9CE2D99D8B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74154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C2019-7530-4B05-B522-6FC22B3E37F1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83522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7BE5F-CEF5-490E-B773-97858BA20413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5900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8556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2205038"/>
            <a:ext cx="6637337" cy="3384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4007-9132-4E5F-9DFE-CC5C2744B5EE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4876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E405-89F4-4442-AFB9-035B07C5BF0F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8816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8556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6988" y="2205038"/>
            <a:ext cx="6637337" cy="33845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BE769-4773-49D0-9E6C-EB9E120BD31D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08178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35088" y="1277938"/>
            <a:ext cx="6637337" cy="4264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F07A-6B3D-4692-92D0-AB254B521DFC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38628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9144000" cy="777875"/>
            <a:chOff x="0" y="0"/>
            <a:chExt cx="5760" cy="490"/>
          </a:xfrm>
        </p:grpSpPr>
        <p:pic>
          <p:nvPicPr>
            <p:cNvPr id="5" name="Picture 8" descr="Cipfa T Lock_Horiz_W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3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Cipfa T Lock_Horiz_W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3"/>
            <a:stretch>
              <a:fillRect/>
            </a:stretch>
          </p:blipFill>
          <p:spPr bwMode="auto">
            <a:xfrm>
              <a:off x="4231" y="0"/>
              <a:ext cx="152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1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</p:spPr>
        <p:txBody>
          <a:bodyPr/>
          <a:lstStyle>
            <a:lvl1pPr>
              <a:defRPr sz="3600" b="1">
                <a:solidFill>
                  <a:srgbClr val="F68933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87725"/>
            <a:ext cx="1871662" cy="5762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71B93-81EF-4C9F-8A51-669CB4B6F19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6088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A8BD3-ACDE-4393-98EB-5C2F57E10067}" type="slidenum">
              <a:rPr lang="en-GB" sz="2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634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77875"/>
            <a:chOff x="0" y="0"/>
            <a:chExt cx="5760" cy="490"/>
          </a:xfrm>
        </p:grpSpPr>
        <p:pic>
          <p:nvPicPr>
            <p:cNvPr id="1034" name="Picture 3" descr="Cipfa T Lock_Horiz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24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4" descr="Cipfa T Lock_Horiz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8"/>
            <a:stretch>
              <a:fillRect/>
            </a:stretch>
          </p:blipFill>
          <p:spPr bwMode="auto">
            <a:xfrm>
              <a:off x="5547" y="0"/>
              <a:ext cx="213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0" y="5949950"/>
            <a:ext cx="9144000" cy="0"/>
          </a:xfrm>
          <a:prstGeom prst="line">
            <a:avLst/>
          </a:prstGeom>
          <a:noFill/>
          <a:ln w="19050">
            <a:solidFill>
              <a:srgbClr val="652D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0" dirty="0">
                <a:solidFill>
                  <a:srgbClr val="CA3E96"/>
                </a:solidFill>
                <a:latin typeface="Verdana" pitchFamily="34" charset="0"/>
              </a:rPr>
              <a:t>cipfa.org</a:t>
            </a:r>
          </a:p>
        </p:txBody>
      </p:sp>
      <p:pic>
        <p:nvPicPr>
          <p:cNvPr id="12" name="Picture 10" descr="Cipfa_finance strap_spot copy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194425"/>
            <a:ext cx="11509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 userDrawn="1"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CA3E96"/>
                </a:solidFill>
                <a:latin typeface="Verdana" pitchFamily="34" charset="0"/>
              </a:rPr>
              <a:t>cipfa.org</a:t>
            </a:r>
          </a:p>
        </p:txBody>
      </p:sp>
      <p:pic>
        <p:nvPicPr>
          <p:cNvPr id="1032" name="Picture 12" descr="Corporate T Lock_Horiz transp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ipfa_public strap_spot copy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37288"/>
            <a:ext cx="1181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51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CA3E96"/>
                </a:solidFill>
              </a:rPr>
              <a:t>cipfa.org</a:t>
            </a:r>
            <a:endParaRPr lang="en-GB" sz="1200" dirty="0">
              <a:solidFill>
                <a:srgbClr val="CA3E96"/>
              </a:solidFill>
            </a:endParaRPr>
          </a:p>
        </p:txBody>
      </p:sp>
      <p:pic>
        <p:nvPicPr>
          <p:cNvPr id="1036" name="Picture 12" descr="Corporate T Lock_Horiz trans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2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31" name="Picture 7" descr="Corporate T Lock_Horiz trans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ipfa_public strap_spot cop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37288"/>
            <a:ext cx="1181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0" dirty="0">
                <a:solidFill>
                  <a:srgbClr val="CA3E96"/>
                </a:solidFill>
                <a:latin typeface="Verdana" pitchFamily="34" charset="0"/>
              </a:rPr>
              <a:t>cipfa.org</a:t>
            </a:r>
          </a:p>
        </p:txBody>
      </p:sp>
    </p:spTree>
    <p:extLst>
      <p:ext uri="{BB962C8B-B14F-4D97-AF65-F5344CB8AC3E}">
        <p14:creationId xmlns:p14="http://schemas.microsoft.com/office/powerpoint/2010/main" val="356350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 userDrawn="1"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CA3E96"/>
                </a:solidFill>
                <a:ea typeface="ＭＳ Ｐゴシック" pitchFamily="34" charset="-128"/>
              </a:rPr>
              <a:t>cipfa.org.uk</a:t>
            </a:r>
          </a:p>
        </p:txBody>
      </p:sp>
      <p:pic>
        <p:nvPicPr>
          <p:cNvPr id="1032" name="Picture 8" descr="Corporate T Lock_Horiz trans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ipfa_finance strap_spot copy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194425"/>
            <a:ext cx="11509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CA3E96"/>
                </a:solidFill>
              </a:rPr>
              <a:t>cipfa.org.uk</a:t>
            </a:r>
          </a:p>
        </p:txBody>
      </p:sp>
      <p:pic>
        <p:nvPicPr>
          <p:cNvPr id="139272" name="Picture 8" descr="Corporate T Lock_Horiz trans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ipfa_finance strap_spot copy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194425"/>
            <a:ext cx="11509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8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31" name="Picture 7" descr="Corporate T Lock_Horiz transp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ipfa_public strap_spot copy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37288"/>
            <a:ext cx="1181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CA3E96"/>
                </a:solidFill>
              </a:rPr>
              <a:t>cipfa.org</a:t>
            </a:r>
          </a:p>
        </p:txBody>
      </p:sp>
    </p:spTree>
    <p:extLst>
      <p:ext uri="{BB962C8B-B14F-4D97-AF65-F5344CB8AC3E}">
        <p14:creationId xmlns:p14="http://schemas.microsoft.com/office/powerpoint/2010/main" val="3166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2" r:id="rId13"/>
    <p:sldLayoutId id="2147483776" r:id="rId14"/>
    <p:sldLayoutId id="2147483777" r:id="rId1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 userDrawn="1"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CA3E96"/>
                </a:solidFill>
                <a:ea typeface="MS PGothic" pitchFamily="34" charset="-128"/>
              </a:rPr>
              <a:t>cipfa.org.uk</a:t>
            </a:r>
          </a:p>
        </p:txBody>
      </p:sp>
      <p:pic>
        <p:nvPicPr>
          <p:cNvPr id="1032" name="Picture 8" descr="Corporate T Lock_Horiz trans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09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 userDrawn="1"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CA3E96"/>
                </a:solidFill>
                <a:latin typeface="Verdana" pitchFamily="34" charset="0"/>
              </a:rPr>
              <a:t>cipfa.org</a:t>
            </a:r>
          </a:p>
        </p:txBody>
      </p:sp>
      <p:pic>
        <p:nvPicPr>
          <p:cNvPr id="1032" name="Picture 12" descr="Corporate T Lock_Horiz transp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ipfa_public strap_spot copy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37288"/>
            <a:ext cx="1181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4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CA3E96"/>
                </a:solidFill>
              </a:rPr>
              <a:t>cipfa.org</a:t>
            </a:r>
          </a:p>
        </p:txBody>
      </p:sp>
      <p:pic>
        <p:nvPicPr>
          <p:cNvPr id="6152" name="Picture 8" descr="Performace T Lock_Horiz trans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Cipfa_public strap_spot copy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37288"/>
            <a:ext cx="1181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9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77875"/>
            <a:chOff x="0" y="0"/>
            <a:chExt cx="5760" cy="490"/>
          </a:xfrm>
        </p:grpSpPr>
        <p:pic>
          <p:nvPicPr>
            <p:cNvPr id="1034" name="Picture 3" descr="Cipfa T Lock_Horiz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24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4" descr="Cipfa T Lock_Horiz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8"/>
            <a:stretch>
              <a:fillRect/>
            </a:stretch>
          </p:blipFill>
          <p:spPr bwMode="auto">
            <a:xfrm>
              <a:off x="5547" y="0"/>
              <a:ext cx="213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CA3E96"/>
                </a:solidFill>
                <a:latin typeface="Verdana" pitchFamily="34" charset="0"/>
              </a:rPr>
              <a:t>cipfa.org</a:t>
            </a:r>
          </a:p>
        </p:txBody>
      </p:sp>
      <p:pic>
        <p:nvPicPr>
          <p:cNvPr id="12" name="Picture 10" descr="Cipfa_finance strap_spot copy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194425"/>
            <a:ext cx="11509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11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Relationship Id="rId4" Type="http://schemas.openxmlformats.org/officeDocument/2006/relationships/hyperlink" Target="mailto:rob.whiteman@cipf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5" y="2188095"/>
            <a:ext cx="7772400" cy="1557401"/>
          </a:xfrm>
        </p:spPr>
        <p:txBody>
          <a:bodyPr/>
          <a:lstStyle/>
          <a:p>
            <a:r>
              <a:rPr lang="en-US" altLang="en-US" dirty="0" smtClean="0"/>
              <a:t>Good governance </a:t>
            </a:r>
            <a:br>
              <a:rPr lang="en-US" altLang="en-US" dirty="0" smtClean="0"/>
            </a:br>
            <a:r>
              <a:rPr lang="en-US" altLang="en-US" sz="2800" dirty="0" smtClean="0"/>
              <a:t>Helping to deliver better public services for citizens 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5" y="4050297"/>
            <a:ext cx="8279541" cy="1553334"/>
          </a:xfrm>
        </p:spPr>
        <p:txBody>
          <a:bodyPr/>
          <a:lstStyle/>
          <a:p>
            <a:r>
              <a:rPr lang="en-GB" altLang="en-US" sz="1800" dirty="0" smtClean="0"/>
              <a:t>Andrew Burns </a:t>
            </a:r>
            <a:endParaRPr lang="en-GB" altLang="en-US" sz="1800" dirty="0"/>
          </a:p>
          <a:p>
            <a:r>
              <a:rPr lang="en-GB" sz="1800" dirty="0" smtClean="0"/>
              <a:t>President</a:t>
            </a:r>
            <a:r>
              <a:rPr lang="en-GB" sz="1800" dirty="0"/>
              <a:t>, </a:t>
            </a:r>
            <a:r>
              <a:rPr lang="en-GB" sz="1800" dirty="0" smtClean="0"/>
              <a:t>CIPFA</a:t>
            </a:r>
          </a:p>
          <a:p>
            <a:r>
              <a:rPr lang="en-GB" sz="1800" dirty="0"/>
              <a:t>Director of Finance </a:t>
            </a:r>
            <a:r>
              <a:rPr lang="en-GB" sz="1800" dirty="0" smtClean="0"/>
              <a:t>and Resources, Staffordshire </a:t>
            </a:r>
            <a:r>
              <a:rPr lang="en-GB" sz="1800" dirty="0"/>
              <a:t>County </a:t>
            </a:r>
            <a:r>
              <a:rPr lang="en-GB" sz="1800" dirty="0" smtClean="0"/>
              <a:t>Council, UK</a:t>
            </a:r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May 2018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9975675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965150" y="1127495"/>
            <a:ext cx="7170665" cy="758456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UK example: Assurance framework</a:t>
            </a:r>
            <a:b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altLang="en-US" sz="2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>
          <a:xfrm>
            <a:off x="965150" y="1885951"/>
            <a:ext cx="7495186" cy="4360158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Reliable information on the effectiveness of managing risks and control issues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Greater visibility of risk and control issues by providing view of assurance across risk environment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gaps in assurance needs 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Raise organizational understanding of risk profile, strengthen accountability, clarify ownership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production of the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Governance Statement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greater oversight on assurance activity 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use of assurance skills and resources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38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3124200" y="6245225"/>
            <a:ext cx="28956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333333"/>
                </a:solidFill>
              </a:rPr>
              <a:t>© CIPFA </a:t>
            </a:r>
          </a:p>
        </p:txBody>
      </p:sp>
      <p:sp>
        <p:nvSpPr>
          <p:cNvPr id="424" name="Shape 424"/>
          <p:cNvSpPr>
            <a:spLocks noGrp="1"/>
          </p:cNvSpPr>
          <p:nvPr>
            <p:ph type="title"/>
          </p:nvPr>
        </p:nvSpPr>
        <p:spPr>
          <a:xfrm>
            <a:off x="631339" y="1284225"/>
            <a:ext cx="6296025" cy="864096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52D89"/>
                </a:solidFill>
              </a:rPr>
              <a:t>Counter Fraud </a:t>
            </a:r>
            <a:r>
              <a:rPr sz="2800" dirty="0" smtClean="0">
                <a:solidFill>
                  <a:srgbClr val="652D89"/>
                </a:solidFill>
              </a:rPr>
              <a:t>Centre</a:t>
            </a:r>
            <a:r>
              <a:rPr lang="en-GB" sz="2800" dirty="0" smtClean="0">
                <a:solidFill>
                  <a:srgbClr val="652D89"/>
                </a:solidFill>
              </a:rPr>
              <a:t/>
            </a:r>
            <a:br>
              <a:rPr lang="en-GB" sz="2800" dirty="0" smtClean="0">
                <a:solidFill>
                  <a:srgbClr val="652D89"/>
                </a:solidFill>
              </a:rPr>
            </a:br>
            <a:r>
              <a:rPr lang="en-GB" sz="2700" dirty="0" smtClean="0">
                <a:solidFill>
                  <a:srgbClr val="7030A0"/>
                </a:solidFill>
              </a:rPr>
              <a:t>protecting </a:t>
            </a:r>
            <a:r>
              <a:rPr lang="en-GB" sz="2700" dirty="0">
                <a:solidFill>
                  <a:srgbClr val="7030A0"/>
                </a:solidFill>
              </a:rPr>
              <a:t>the global public purse</a:t>
            </a:r>
            <a:r>
              <a:rPr lang="en-GB" sz="2800" dirty="0" smtClean="0">
                <a:solidFill>
                  <a:srgbClr val="652D89"/>
                </a:solidFill>
              </a:rPr>
              <a:t/>
            </a:r>
            <a:br>
              <a:rPr lang="en-GB" sz="2800" dirty="0" smtClean="0">
                <a:solidFill>
                  <a:srgbClr val="652D89"/>
                </a:solidFill>
              </a:rPr>
            </a:br>
            <a:endParaRPr sz="2800" dirty="0">
              <a:solidFill>
                <a:srgbClr val="652D89"/>
              </a:solidFill>
            </a:endParaRPr>
          </a:p>
        </p:txBody>
      </p:sp>
      <p:sp>
        <p:nvSpPr>
          <p:cNvPr id="425" name="Shape 425"/>
          <p:cNvSpPr>
            <a:spLocks noGrp="1"/>
          </p:cNvSpPr>
          <p:nvPr>
            <p:ph type="body" idx="1"/>
          </p:nvPr>
        </p:nvSpPr>
        <p:spPr>
          <a:xfrm>
            <a:off x="290028" y="2191171"/>
            <a:ext cx="6637336" cy="47525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300"/>
              </a:spcBef>
              <a:buSzTx/>
              <a:buNone/>
              <a:defRPr>
                <a:solidFill>
                  <a:srgbClr val="000000"/>
                </a:solidFill>
              </a:defRPr>
            </a:pPr>
            <a:endParaRPr lang="en-GB" sz="1400" dirty="0" smtClean="0">
              <a:solidFill>
                <a:srgbClr val="333333"/>
              </a:solidFill>
            </a:endParaRPr>
          </a:p>
          <a:p>
            <a:pPr lvl="0">
              <a:spcBef>
                <a:spcPts val="300"/>
              </a:spcBef>
              <a:buSzTx/>
              <a:buNone/>
              <a:defRPr>
                <a:solidFill>
                  <a:srgbClr val="000000"/>
                </a:solidFill>
              </a:defRPr>
            </a:pPr>
            <a:r>
              <a:rPr lang="en-GB" sz="1400" dirty="0" smtClean="0">
                <a:solidFill>
                  <a:srgbClr val="333333"/>
                </a:solidFill>
              </a:rPr>
              <a:t>	P</a:t>
            </a:r>
            <a:r>
              <a:rPr sz="1400" dirty="0" smtClean="0">
                <a:solidFill>
                  <a:srgbClr val="333333"/>
                </a:solidFill>
              </a:rPr>
              <a:t>ublic </a:t>
            </a:r>
            <a:r>
              <a:rPr sz="1400" dirty="0">
                <a:solidFill>
                  <a:srgbClr val="333333"/>
                </a:solidFill>
              </a:rPr>
              <a:t>Sector </a:t>
            </a:r>
            <a:r>
              <a:rPr sz="1400" dirty="0" smtClean="0">
                <a:solidFill>
                  <a:srgbClr val="333333"/>
                </a:solidFill>
              </a:rPr>
              <a:t>wide</a:t>
            </a:r>
            <a:r>
              <a:rPr lang="en-GB" sz="1400" dirty="0" smtClean="0">
                <a:solidFill>
                  <a:srgbClr val="333333"/>
                </a:solidFill>
              </a:rPr>
              <a:t> counter fraud service and professional support</a:t>
            </a:r>
          </a:p>
          <a:p>
            <a:pPr lvl="0">
              <a:spcBef>
                <a:spcPts val="300"/>
              </a:spcBef>
              <a:buSzTx/>
              <a:buNone/>
              <a:defRPr>
                <a:solidFill>
                  <a:srgbClr val="000000"/>
                </a:solidFill>
              </a:defRPr>
            </a:pPr>
            <a:endParaRPr sz="1400" dirty="0">
              <a:solidFill>
                <a:srgbClr val="333333"/>
              </a:solidFill>
            </a:endParaRPr>
          </a:p>
          <a:p>
            <a:pPr lvl="0">
              <a:spcBef>
                <a:spcPts val="300"/>
              </a:spcBef>
              <a:buSzTx/>
              <a:buNone/>
              <a:defRPr>
                <a:solidFill>
                  <a:srgbClr val="000000"/>
                </a:solidFill>
              </a:defRPr>
            </a:pPr>
            <a:r>
              <a:rPr sz="1400" dirty="0">
                <a:solidFill>
                  <a:srgbClr val="333333"/>
                </a:solidFill>
              </a:rPr>
              <a:t> </a:t>
            </a:r>
            <a:r>
              <a:rPr lang="en-GB" sz="1400" dirty="0" smtClean="0">
                <a:solidFill>
                  <a:srgbClr val="333333"/>
                </a:solidFill>
              </a:rPr>
              <a:t>	</a:t>
            </a:r>
            <a:r>
              <a:rPr sz="1400" dirty="0" smtClean="0">
                <a:solidFill>
                  <a:srgbClr val="333333"/>
                </a:solidFill>
              </a:rPr>
              <a:t>Centre include</a:t>
            </a:r>
            <a:r>
              <a:rPr lang="en-GB" sz="1400" dirty="0" smtClean="0">
                <a:solidFill>
                  <a:srgbClr val="333333"/>
                </a:solidFill>
              </a:rPr>
              <a:t>s</a:t>
            </a:r>
            <a:r>
              <a:rPr sz="1400" dirty="0" smtClean="0">
                <a:solidFill>
                  <a:srgbClr val="333333"/>
                </a:solidFill>
              </a:rPr>
              <a:t>:</a:t>
            </a:r>
            <a:endParaRPr sz="1400" dirty="0">
              <a:solidFill>
                <a:srgbClr val="333333"/>
              </a:solidFill>
            </a:endParaRPr>
          </a:p>
          <a:p>
            <a:pPr marL="702468" lvl="1" indent="-266700">
              <a:spcBef>
                <a:spcPts val="300"/>
              </a:spcBef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GB" sz="1400" dirty="0" smtClean="0">
                <a:solidFill>
                  <a:srgbClr val="333333"/>
                </a:solidFill>
              </a:rPr>
              <a:t>Detection and preventions t</a:t>
            </a:r>
            <a:r>
              <a:rPr sz="1400" dirty="0" err="1" smtClean="0">
                <a:solidFill>
                  <a:srgbClr val="333333"/>
                </a:solidFill>
              </a:rPr>
              <a:t>ools</a:t>
            </a:r>
            <a:r>
              <a:rPr sz="1400" dirty="0" smtClean="0">
                <a:solidFill>
                  <a:srgbClr val="333333"/>
                </a:solidFill>
              </a:rPr>
              <a:t> </a:t>
            </a:r>
            <a:r>
              <a:rPr lang="en-GB" sz="1400" dirty="0" smtClean="0">
                <a:solidFill>
                  <a:srgbClr val="333333"/>
                </a:solidFill>
              </a:rPr>
              <a:t>&amp;</a:t>
            </a:r>
            <a:r>
              <a:rPr sz="1400" dirty="0" smtClean="0">
                <a:solidFill>
                  <a:srgbClr val="333333"/>
                </a:solidFill>
              </a:rPr>
              <a:t> </a:t>
            </a:r>
            <a:r>
              <a:rPr lang="en-GB" sz="1400" dirty="0" smtClean="0">
                <a:solidFill>
                  <a:srgbClr val="333333"/>
                </a:solidFill>
              </a:rPr>
              <a:t>s</a:t>
            </a:r>
            <a:r>
              <a:rPr sz="1400" dirty="0" err="1" smtClean="0">
                <a:solidFill>
                  <a:srgbClr val="333333"/>
                </a:solidFill>
              </a:rPr>
              <a:t>ervices</a:t>
            </a:r>
            <a:endParaRPr sz="1400" dirty="0">
              <a:solidFill>
                <a:srgbClr val="333333"/>
              </a:solidFill>
            </a:endParaRPr>
          </a:p>
          <a:p>
            <a:pPr marL="702468" lvl="1" indent="-266700">
              <a:spcBef>
                <a:spcPts val="300"/>
              </a:spcBef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1400" dirty="0">
                <a:solidFill>
                  <a:srgbClr val="333333"/>
                </a:solidFill>
              </a:rPr>
              <a:t>Qualification and </a:t>
            </a:r>
            <a:r>
              <a:rPr sz="1400" dirty="0" smtClean="0">
                <a:solidFill>
                  <a:srgbClr val="333333"/>
                </a:solidFill>
              </a:rPr>
              <a:t>CPD</a:t>
            </a:r>
            <a:endParaRPr lang="en-GB" sz="1400" dirty="0" smtClean="0">
              <a:solidFill>
                <a:srgbClr val="333333"/>
              </a:solidFill>
            </a:endParaRPr>
          </a:p>
          <a:p>
            <a:pPr marL="702468" lvl="1" indent="-266700">
              <a:spcBef>
                <a:spcPts val="300"/>
              </a:spcBef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GB" sz="1400" dirty="0"/>
              <a:t> </a:t>
            </a:r>
            <a:r>
              <a:rPr sz="1400" dirty="0" smtClean="0">
                <a:solidFill>
                  <a:srgbClr val="333333"/>
                </a:solidFill>
              </a:rPr>
              <a:t>Good </a:t>
            </a:r>
            <a:r>
              <a:rPr sz="1400" dirty="0">
                <a:solidFill>
                  <a:srgbClr val="333333"/>
                </a:solidFill>
              </a:rPr>
              <a:t>Practice, including CIPFA Code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sz="1400" dirty="0">
                <a:solidFill>
                  <a:srgbClr val="333333"/>
                </a:solidFill>
              </a:rPr>
              <a:t>Good practice bank and cases studies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sz="1400" dirty="0">
                <a:solidFill>
                  <a:srgbClr val="333333"/>
                </a:solidFill>
              </a:rPr>
              <a:t>Network directory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sz="1400" dirty="0">
                <a:solidFill>
                  <a:srgbClr val="333333"/>
                </a:solidFill>
              </a:rPr>
              <a:t>Supplier listings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sz="1400" dirty="0">
                <a:solidFill>
                  <a:srgbClr val="333333"/>
                </a:solidFill>
              </a:rPr>
              <a:t>Newsletter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sz="1400" dirty="0">
                <a:solidFill>
                  <a:srgbClr val="333333"/>
                </a:solidFill>
              </a:rPr>
              <a:t>Alerts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sz="1400" dirty="0">
                <a:solidFill>
                  <a:srgbClr val="333333"/>
                </a:solidFill>
              </a:rPr>
              <a:t>Free toolkits e.g. packs on </a:t>
            </a:r>
            <a:endParaRPr lang="en-GB" sz="1400" dirty="0" smtClean="0">
              <a:solidFill>
                <a:srgbClr val="333333"/>
              </a:solidFill>
            </a:endParaRPr>
          </a:p>
          <a:p>
            <a:pPr marL="457200" lvl="1" indent="0">
              <a:spcBef>
                <a:spcPts val="3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en-GB" sz="1400" dirty="0"/>
              <a:t> </a:t>
            </a:r>
            <a:r>
              <a:rPr lang="en-GB" sz="1400" dirty="0" smtClean="0"/>
              <a:t>     </a:t>
            </a:r>
            <a:r>
              <a:rPr sz="1400" dirty="0" smtClean="0">
                <a:solidFill>
                  <a:srgbClr val="333333"/>
                </a:solidFill>
              </a:rPr>
              <a:t>vishing</a:t>
            </a:r>
            <a:r>
              <a:rPr sz="1400" dirty="0">
                <a:solidFill>
                  <a:srgbClr val="333333"/>
                </a:solidFill>
              </a:rPr>
              <a:t>, mandate fraud, etc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83586"/>
            <a:ext cx="2555776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630" y="4275586"/>
            <a:ext cx="1741102" cy="24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5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/>
          </p:cNvSpPr>
          <p:nvPr/>
        </p:nvSpPr>
        <p:spPr bwMode="auto">
          <a:xfrm>
            <a:off x="0" y="102870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600" dirty="0">
                <a:solidFill>
                  <a:schemeClr val="hlink"/>
                </a:solidFill>
                <a:latin typeface="Verdana" charset="0"/>
                <a:ea typeface="ＭＳ Ｐゴシック" charset="0"/>
              </a:rPr>
              <a:t>Questions and discussion</a:t>
            </a:r>
            <a:endParaRPr lang="en-US" sz="2600" dirty="0">
              <a:solidFill>
                <a:schemeClr val="hlink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2" name="Picture 1" descr="Fotolia_55608174_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1962085"/>
            <a:ext cx="5425440" cy="32552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52712" y="5196253"/>
            <a:ext cx="3124637" cy="978350"/>
            <a:chOff x="216533" y="5574323"/>
            <a:chExt cx="3124637" cy="97835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16533" y="5574323"/>
              <a:ext cx="2693722" cy="97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GB" altLang="en-US" sz="1600" dirty="0" smtClean="0">
                  <a:latin typeface="Verdana" charset="0"/>
                  <a:ea typeface="ＭＳ Ｐゴシック" charset="0"/>
                </a:rPr>
                <a:t>Andrew Burns </a:t>
              </a:r>
              <a:r>
                <a:rPr lang="en-GB" altLang="en-US" sz="1600" dirty="0">
                  <a:latin typeface="Verdana" charset="0"/>
                  <a:ea typeface="ＭＳ Ｐゴシック" charset="0"/>
                </a:rPr>
                <a:t/>
              </a:r>
              <a:br>
                <a:rPr lang="en-GB" altLang="en-US" sz="1600" dirty="0">
                  <a:latin typeface="Verdana" charset="0"/>
                  <a:ea typeface="ＭＳ Ｐゴシック" charset="0"/>
                </a:rPr>
              </a:br>
              <a:r>
                <a:rPr lang="en-GB" altLang="en-US" sz="1600" dirty="0" smtClean="0">
                  <a:latin typeface="Verdana" charset="0"/>
                  <a:ea typeface="ＭＳ Ｐゴシック" charset="0"/>
                </a:rPr>
                <a:t>President</a:t>
              </a:r>
              <a:r>
                <a:rPr lang="en-GB" altLang="en-US" sz="1600" dirty="0">
                  <a:latin typeface="Verdana" charset="0"/>
                  <a:ea typeface="ＭＳ Ｐゴシック" charset="0"/>
                </a:rPr>
                <a:t>, CIPFA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GB" altLang="en-US" sz="1600" dirty="0">
                  <a:latin typeface="Verdana" charset="0"/>
                  <a:ea typeface="ＭＳ Ｐゴシック" charset="0"/>
                  <a:hlinkClick r:id="rId4"/>
                </a:rPr>
                <a:t>President@cipfa.org</a:t>
              </a:r>
              <a:r>
                <a:rPr lang="en-GB" altLang="en-US" sz="1600" dirty="0">
                  <a:latin typeface="Verdana" charset="0"/>
                  <a:ea typeface="ＭＳ Ｐゴシック" charset="0"/>
                </a:rPr>
                <a:t>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lang="en-GB" altLang="en-US" sz="1600" dirty="0">
                <a:latin typeface="Verdana" charset="0"/>
                <a:ea typeface="ＭＳ Ｐゴシック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56439" y="557432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666100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965150" y="1010265"/>
            <a:ext cx="6296025" cy="85566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Today’s talk</a:t>
            </a:r>
            <a:endParaRPr lang="en-US" altLang="en-US" sz="2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>
          <a:xfrm>
            <a:off x="965150" y="1781085"/>
            <a:ext cx="7495186" cy="379549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CIPFA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challenges of this generation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governance matters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role of good governance?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governance and PFM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International Framework: Good Governance in the Public Sector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Principles of good governance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 from the UK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Counter Fraud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 protecting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global public purse</a:t>
            </a:r>
            <a:endParaRPr lang="en-GB" sz="1800" dirty="0" smtClean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800" dirty="0" smtClean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447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965150" y="1010265"/>
            <a:ext cx="6296025" cy="85566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GB" altLang="en-US" sz="2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About CIPFA </a:t>
            </a:r>
            <a:endParaRPr lang="en-US" altLang="en-US" sz="2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>
          <a:xfrm>
            <a:off x="965150" y="1865927"/>
            <a:ext cx="7495186" cy="379549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global professional accountancy body for people in public finance 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GB" sz="18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accountancy body focused on public services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with government bodies and professional accountancy organisations to improve PFM and Governance 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721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965150" y="1010265"/>
            <a:ext cx="6296025" cy="85566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challenges of this generation</a:t>
            </a:r>
            <a:endParaRPr lang="en-US" altLang="en-US" sz="2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>
          <a:xfrm>
            <a:off x="965150" y="1865927"/>
            <a:ext cx="7495186" cy="379549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ecurity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Conflict and p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overty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Globalisation 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imbalances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health crises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212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965150" y="1127495"/>
            <a:ext cx="7170665" cy="595797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 governance matters</a:t>
            </a:r>
            <a:b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altLang="en-US" sz="2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>
          <a:xfrm>
            <a:off x="965150" y="1971435"/>
            <a:ext cx="7495186" cy="379549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poor governance impacts people’s lives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Detroit, US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Greece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Madrid, Spain</a:t>
            </a:r>
            <a:endParaRPr lang="en-GB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Governance done well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Zealand 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77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965150" y="1127495"/>
            <a:ext cx="7170665" cy="771644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the role of good governance?</a:t>
            </a:r>
            <a:b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altLang="en-US" sz="2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>
          <a:xfrm>
            <a:off x="965150" y="2008910"/>
            <a:ext cx="7495186" cy="4360158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Assurance for the public and the Government that money is being spent effectively and efficiently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supports management 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risk and ensuring robust corporate governance 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information on performance and associated risks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Delivering improved cost effective public services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Impacts a country’s ability to achieve sustainable economic growth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Facilitates and stimulates reform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Limits abuse of power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endParaRPr lang="en-US" sz="1800" dirty="0" smtClean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20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146482" y="6413900"/>
            <a:ext cx="2133600" cy="31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333333"/>
                </a:solidFill>
              </a:rPr>
              <a:t>© CIPFA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/>
          <a:stretch/>
        </p:blipFill>
        <p:spPr>
          <a:xfrm>
            <a:off x="1200779" y="1668133"/>
            <a:ext cx="6691357" cy="52682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0191" y="1124744"/>
            <a:ext cx="8600281" cy="8556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9pPr>
          </a:lstStyle>
          <a:p>
            <a:r>
              <a:rPr lang="en-GB" sz="2600" kern="0" dirty="0" smtClean="0"/>
              <a:t>Strong public finance management</a:t>
            </a:r>
            <a:endParaRPr lang="en-GB" sz="2600" kern="0" dirty="0"/>
          </a:p>
        </p:txBody>
      </p:sp>
    </p:spTree>
    <p:extLst>
      <p:ext uri="{BB962C8B-B14F-4D97-AF65-F5344CB8AC3E}">
        <p14:creationId xmlns:p14="http://schemas.microsoft.com/office/powerpoint/2010/main" val="1745866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965150" y="1127495"/>
            <a:ext cx="7170665" cy="7716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2600" dirty="0"/>
              <a:t>CIPFA / IFAC International Framework Good Governance in the Public Sector</a:t>
            </a:r>
            <a:br>
              <a:rPr lang="en-GB" sz="2600" dirty="0"/>
            </a:br>
            <a: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altLang="en-US" sz="2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>
          <a:xfrm>
            <a:off x="965150" y="2382982"/>
            <a:ext cx="7495186" cy="4360158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Strong PFM integral to good governance and vice versa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Better service delivery and improved </a:t>
            </a:r>
            <a:r>
              <a:rPr lang="en-GB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accountability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Acting in the public interest at all times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Wingdings 2" charset="0"/>
              <a:buChar char=""/>
              <a:defRPr/>
            </a:pPr>
            <a:endParaRPr lang="en-US" sz="1800" dirty="0" smtClean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Font typeface="Wingdings 2" pitchFamily="18" charset="2"/>
              <a:buChar char=""/>
              <a:defRPr/>
            </a:pPr>
            <a:endParaRPr lang="en-GB" sz="1400" dirty="0" smtClean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2729">
            <a:off x="6211079" y="3696678"/>
            <a:ext cx="2424326" cy="232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012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5" y="1124744"/>
            <a:ext cx="7840758" cy="855662"/>
          </a:xfrm>
        </p:spPr>
        <p:txBody>
          <a:bodyPr/>
          <a:lstStyle/>
          <a:p>
            <a:r>
              <a:rPr lang="en-GB" sz="2400" dirty="0"/>
              <a:t>International framework principles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475854"/>
            <a:ext cx="45015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33"/>
                </a:solidFill>
              </a:rPr>
              <a:t>Copyright © CIPFA 2016 protected under UK and international law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0225" y="1746065"/>
            <a:ext cx="4608512" cy="47297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47918" y="1746065"/>
            <a:ext cx="38725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+mj-lt"/>
              <a:buAutoNum type="alphaUcPeriod"/>
              <a:defRPr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Behaving with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integrity</a:t>
            </a: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+mj-lt"/>
              <a:buAutoNum type="alphaUcPeriod"/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Openness and engagement </a:t>
            </a: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+mj-lt"/>
              <a:buAutoNum type="alphaUcPeriod"/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Defining outcomes</a:t>
            </a: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+mj-lt"/>
              <a:buAutoNum type="alphaUcPeriod"/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Determining interventions</a:t>
            </a: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+mj-lt"/>
              <a:buAutoNum type="alphaUcPeriod"/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capability</a:t>
            </a: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+mj-lt"/>
              <a:buAutoNum type="alphaUcPeriod"/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Managing risk and performance</a:t>
            </a:r>
            <a:endParaRPr lang="en-GB" sz="1200" dirty="0" smtClean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A0058"/>
              </a:buClr>
              <a:buSzPct val="85000"/>
              <a:buFont typeface="+mj-lt"/>
              <a:buAutoNum type="alphaUcPeriod"/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Transparency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reporting and audit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775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CIPFA">
  <a:themeElements>
    <a:clrScheme name="CIPFA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000000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CIPF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PF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F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F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F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F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F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000000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CIPFA PP_MasterTemplat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erformance">
  <a:themeElements>
    <a:clrScheme name="Performance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Performan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forma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CIPFA">
  <a:themeElements>
    <a:clrScheme name="CIPFA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000000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CIPF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PF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F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F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F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F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F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F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000000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369</Words>
  <Application>Microsoft Office PowerPoint</Application>
  <PresentationFormat>On-screen Show (4:3)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Times New Roman</vt:lpstr>
      <vt:lpstr>Verdana</vt:lpstr>
      <vt:lpstr>Wingdings</vt:lpstr>
      <vt:lpstr>Wingdings 2</vt:lpstr>
      <vt:lpstr>1_CIPFA</vt:lpstr>
      <vt:lpstr>Default Design</vt:lpstr>
      <vt:lpstr>2_Default Design</vt:lpstr>
      <vt:lpstr>1_Default Design</vt:lpstr>
      <vt:lpstr>3_Default Design</vt:lpstr>
      <vt:lpstr>4_Default Design</vt:lpstr>
      <vt:lpstr>7_Default Design</vt:lpstr>
      <vt:lpstr>Performance</vt:lpstr>
      <vt:lpstr>2_CIPFA</vt:lpstr>
      <vt:lpstr>6_Default Design</vt:lpstr>
      <vt:lpstr>2_CIPFA PP_MasterTemplate</vt:lpstr>
      <vt:lpstr>Good governance  Helping to deliver better public services for citizens </vt:lpstr>
      <vt:lpstr>Today’s talk</vt:lpstr>
      <vt:lpstr>About CIPFA </vt:lpstr>
      <vt:lpstr>The challenges of this generation</vt:lpstr>
      <vt:lpstr>Why governance matters  </vt:lpstr>
      <vt:lpstr>What is the role of good governance?   </vt:lpstr>
      <vt:lpstr>PowerPoint Presentation</vt:lpstr>
      <vt:lpstr>CIPFA / IFAC International Framework Good Governance in the Public Sector    </vt:lpstr>
      <vt:lpstr>International framework principles</vt:lpstr>
      <vt:lpstr>UK example: Assurance framework   </vt:lpstr>
      <vt:lpstr>Counter Fraud Centre protecting the global public purse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role of the finance professional</dc:title>
  <dc:creator>Kalar, Manj</dc:creator>
  <cp:lastModifiedBy>Hafiz, Salema</cp:lastModifiedBy>
  <cp:revision>256</cp:revision>
  <cp:lastPrinted>2018-05-03T13:02:23Z</cp:lastPrinted>
  <dcterms:created xsi:type="dcterms:W3CDTF">2016-04-21T12:02:11Z</dcterms:created>
  <dcterms:modified xsi:type="dcterms:W3CDTF">2018-05-05T19:26:21Z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