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722" r:id="rId3"/>
    <p:sldMasterId id="2147483735" r:id="rId4"/>
    <p:sldMasterId id="2147483748" r:id="rId5"/>
    <p:sldMasterId id="2147483761" r:id="rId6"/>
    <p:sldMasterId id="2147483776" r:id="rId7"/>
    <p:sldMasterId id="2147483791" r:id="rId8"/>
  </p:sldMasterIdLst>
  <p:notesMasterIdLst>
    <p:notesMasterId r:id="rId29"/>
  </p:notesMasterIdLst>
  <p:handoutMasterIdLst>
    <p:handoutMasterId r:id="rId30"/>
  </p:handoutMasterIdLst>
  <p:sldIdLst>
    <p:sldId id="369" r:id="rId9"/>
    <p:sldId id="392" r:id="rId10"/>
    <p:sldId id="405" r:id="rId11"/>
    <p:sldId id="394" r:id="rId12"/>
    <p:sldId id="407" r:id="rId13"/>
    <p:sldId id="395" r:id="rId14"/>
    <p:sldId id="409" r:id="rId15"/>
    <p:sldId id="427" r:id="rId16"/>
    <p:sldId id="410" r:id="rId17"/>
    <p:sldId id="416" r:id="rId18"/>
    <p:sldId id="421" r:id="rId19"/>
    <p:sldId id="422" r:id="rId20"/>
    <p:sldId id="423" r:id="rId21"/>
    <p:sldId id="424" r:id="rId22"/>
    <p:sldId id="426" r:id="rId23"/>
    <p:sldId id="414" r:id="rId24"/>
    <p:sldId id="419" r:id="rId25"/>
    <p:sldId id="420" r:id="rId26"/>
    <p:sldId id="429" r:id="rId27"/>
    <p:sldId id="415" r:id="rId28"/>
  </p:sldIdLst>
  <p:sldSz cx="9144000" cy="6858000" type="screen4x3"/>
  <p:notesSz cx="6669088" cy="9928225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rveer Singh" initials="G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68933"/>
    <a:srgbClr val="CA3E96"/>
    <a:srgbClr val="652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60" autoAdjust="0"/>
  </p:normalViewPr>
  <p:slideViewPr>
    <p:cSldViewPr snapToGrid="0"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3084" y="6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Bainbridge" userId="002d6b51bb7c9b4a" providerId="LiveId" clId="{F6FA3FE3-B0B8-44FE-AF86-8F68E1C3D3AE}"/>
    <pc:docChg chg="modSld">
      <pc:chgData name="Victoria Bainbridge" userId="002d6b51bb7c9b4a" providerId="LiveId" clId="{F6FA3FE3-B0B8-44FE-AF86-8F68E1C3D3AE}" dt="2017-08-31T11:52:55.469" v="7" actId="20577"/>
      <pc:docMkLst>
        <pc:docMk/>
      </pc:docMkLst>
      <pc:sldChg chg="modSp">
        <pc:chgData name="Victoria Bainbridge" userId="002d6b51bb7c9b4a" providerId="LiveId" clId="{F6FA3FE3-B0B8-44FE-AF86-8F68E1C3D3AE}" dt="2017-08-31T11:52:55.469" v="7" actId="20577"/>
        <pc:sldMkLst>
          <pc:docMk/>
          <pc:sldMk cId="3634583194" sldId="376"/>
        </pc:sldMkLst>
        <pc:spChg chg="mod">
          <ac:chgData name="Victoria Bainbridge" userId="002d6b51bb7c9b4a" providerId="LiveId" clId="{F6FA3FE3-B0B8-44FE-AF86-8F68E1C3D3AE}" dt="2017-08-31T11:52:55.469" v="7" actId="20577"/>
          <ac:spMkLst>
            <pc:docMk/>
            <pc:sldMk cId="3634583194" sldId="376"/>
            <ac:spMk id="2253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B6211-ECC5-4297-BDAF-91E0D8A76A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20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3EDD887-5E13-40F1-8734-4943FB9ED7D1}" type="datetimeFigureOut">
              <a:rPr lang="en-GB"/>
              <a:pPr/>
              <a:t>04/05/2018</a:t>
            </a:fld>
            <a:endParaRPr lang="en-GB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6705"/>
            <a:ext cx="5335893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18"/>
            <a:ext cx="2890665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30218"/>
            <a:ext cx="2890665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7D81689-8DB8-4DC7-A589-0B96675C040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598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370" y="4589885"/>
            <a:ext cx="6246202" cy="40289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000" dirty="0"/>
          </a:p>
        </p:txBody>
      </p:sp>
      <p:sp>
        <p:nvSpPr>
          <p:cNvPr id="36868" name="Header Placeholder 1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8062" indent="-29540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1633" indent="-23632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4287" indent="-23632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26940" indent="-23632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9593" indent="-236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72247" indent="-236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44900" indent="-236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17554" indent="-236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>
              <a:latin typeface="Arial" charset="0"/>
            </a:endParaRPr>
          </a:p>
        </p:txBody>
      </p:sp>
      <p:sp>
        <p:nvSpPr>
          <p:cNvPr id="36869" name="Date Placeholder 2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8062" indent="-29540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1633" indent="-23632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4287" indent="-23632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26940" indent="-23632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9593" indent="-236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72247" indent="-236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44900" indent="-236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17554" indent="-236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32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063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709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0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180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308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845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102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13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769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79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6581A-EED3-4909-A921-0E34FC74B105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14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8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58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21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99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C029D6-9AF1-4D40-AD32-999CF4F0347A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5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71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33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1689-8DB8-4DC7-A589-0B96675C040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81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rporate T Lock_Horiz_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</p:spPr>
        <p:txBody>
          <a:bodyPr/>
          <a:lstStyle>
            <a:lvl1pPr>
              <a:defRPr sz="3600" b="0">
                <a:solidFill>
                  <a:srgbClr val="F6893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87725"/>
            <a:ext cx="2392348" cy="612779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rial" pitchFamily="34" charset="0"/>
              </a:defRPr>
            </a:lvl1pPr>
          </a:lstStyle>
          <a:p>
            <a:fld id="{2CF04490-BE57-440D-8AA4-5DC864F2B8A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34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1ACF7-0F75-4F63-AB72-13E5E7459A6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9284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35088" y="1277938"/>
            <a:ext cx="6637337" cy="426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F29B07FB-A96C-4E94-8351-D75D5F4AA7A9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57294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11966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00456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570D6-35FC-49B4-A4CE-B0E0E87170A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35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1563F-E661-4C3D-A60D-ECC5A878FDC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26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1D4F-848E-4BF3-AA67-1813597E8AE1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5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F2FE7-A6A1-4DC0-9AF2-D9E280F44DE4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92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FADA-AE5D-4C88-BEAA-EB2C656BD905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60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5F6BF-A974-4ABD-B110-7B87C9F69197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16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CE374-AC37-467A-8A8F-386EE9F78E17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23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ED74-E687-4451-8D77-B57A0512FB87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61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C87E-1F8E-4FF4-943C-41E5FE0AB5A9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6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26F31-97D7-4A35-92F1-A30E6DC8028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600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A77FF-446E-4416-A4DC-9B9C3A8624AA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38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245CC-6846-4C05-8B3A-2F2F34592D73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85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1AD3D-6F96-428E-BAF3-8B6F8AE43230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8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64AB-337D-4C93-BC1B-AC0DCACC44B9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18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8556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6988" y="2205038"/>
            <a:ext cx="6637337" cy="338455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2B7E-5E7D-4A41-AAA7-E9EE29CA3E6C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66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6248-F76B-4441-9A6D-F56FB1B90B13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89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6E09A-3700-4BC9-89E2-7F5A84E5E4DF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92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6B1A7-48DC-42DE-9F33-9C0B165DB29A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69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8AC77-1069-49BB-85E7-9C4916EE2C10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26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E7877-50D8-4177-9CFC-5CA6119A66BF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5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1736-0F5C-46F9-845F-F57C9F176A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204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E23F-2948-46F3-9EF9-49DFCF816FEE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59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9C426-94A5-4D4F-B03C-01329C6C8446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44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F92B-31AA-4A4E-8563-B7F35ECE7779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13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F1BCD-00C0-4D8B-919D-793AC1710A5F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16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AB78-BEF3-46F3-9C11-2F1ABFA4E691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09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4BFEB-7D99-43EC-855C-5E19B2C3C65C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26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6988" y="1277938"/>
            <a:ext cx="6640512" cy="431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39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6248-F76B-4441-9A6D-F56FB1B90B13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31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6E09A-3700-4BC9-89E2-7F5A84E5E4DF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60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6B1A7-48DC-42DE-9F33-9C0B165DB29A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3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E601C-8473-4884-9D9A-28804872760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912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8AC77-1069-49BB-85E7-9C4916EE2C10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22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E7877-50D8-4177-9CFC-5CA6119A66BF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86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E23F-2948-46F3-9EF9-49DFCF816FEE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15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9C426-94A5-4D4F-B03C-01329C6C8446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9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F92B-31AA-4A4E-8563-B7F35ECE7779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66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F1BCD-00C0-4D8B-919D-793AC1710A5F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57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AB78-BEF3-46F3-9C11-2F1ABFA4E691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91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4BFEB-7D99-43EC-855C-5E19B2C3C65C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8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6988" y="1277938"/>
            <a:ext cx="6640512" cy="431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1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1D4F-848E-4BF3-AA67-1813597E8AE1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FA16A-4D4C-4598-BC74-65DE0398435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988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F2FE7-A6A1-4DC0-9AF2-D9E280F44DE4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21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FADA-AE5D-4C88-BEAA-EB2C656BD905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218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5F6BF-A974-4ABD-B110-7B87C9F69197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76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CE374-AC37-467A-8A8F-386EE9F78E17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76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ED74-E687-4451-8D77-B57A0512FB87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11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C87E-1F8E-4FF4-943C-41E5FE0AB5A9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37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A77FF-446E-4416-A4DC-9B9C3A8624AA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61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245CC-6846-4C05-8B3A-2F2F34592D73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04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1AD3D-6F96-428E-BAF3-8B6F8AE43230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92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64AB-337D-4C93-BC1B-AC0DCACC44B9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9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B03BD-CE19-41E2-9213-94AFF07F91B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9614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8556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6988" y="2205038"/>
            <a:ext cx="6637337" cy="338455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2B7E-5E7D-4A41-AAA7-E9EE29CA3E6C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36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3C8EE1C0-98D2-4377-825D-4F46B49D20AF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4300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2CAF7683-D3EE-494D-991E-B72EFFCE4268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9362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B0A13DB5-9C7B-4721-B560-9940C238F4DA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0591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8D4F4FE9-FC72-4A33-B7EA-ED99995B2313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05070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E5BE4579-CF3B-4116-9E0F-B2E480A3C369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07068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8409F5B4-BEF3-4208-BA74-D294EC0F717C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35990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0BE4110D-2669-4D87-BE84-0DDCDC4BF5A5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70511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F67D6AA6-9CF3-4FC7-AEF3-93221B5A6709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2203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67A8B208-95E4-4E4D-9BF5-881957306B17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64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4E8CD-2FA4-489E-8FDC-4DE61F854FC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0729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AB33F8D9-6E46-4766-8C83-E08ED1B47A80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21321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FF669D0E-63F5-4536-8A4E-2C12A8238D6B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11015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35088" y="1277938"/>
            <a:ext cx="6637337" cy="426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F29B07FB-A96C-4E94-8351-D75D5F4AA7A9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58185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69357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6211451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3C8EE1C0-98D2-4377-825D-4F46B49D20AF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7783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2CAF7683-D3EE-494D-991E-B72EFFCE4268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84370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B0A13DB5-9C7B-4721-B560-9940C238F4DA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96189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8D4F4FE9-FC72-4A33-B7EA-ED99995B2313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84530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E5BE4579-CF3B-4116-9E0F-B2E480A3C369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545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FB321-DBBB-419D-93C5-C1DF7044F2E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7859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8409F5B4-BEF3-4208-BA74-D294EC0F717C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3360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0BE4110D-2669-4D87-BE84-0DDCDC4BF5A5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43825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F67D6AA6-9CF3-4FC7-AEF3-93221B5A6709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48040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67A8B208-95E4-4E4D-9BF5-881957306B17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88641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AB33F8D9-6E46-4766-8C83-E08ED1B47A80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23406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FF669D0E-63F5-4536-8A4E-2C12A8238D6B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14984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35088" y="1277938"/>
            <a:ext cx="6637337" cy="4264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F29B07FB-A96C-4E94-8351-D75D5F4AA7A9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06614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26458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6573373"/>
      </p:ext>
    </p:extLst>
  </p:cSld>
  <p:clrMapOvr>
    <a:masterClrMapping/>
  </p:clrMapOvr>
  <p:transition spd="slow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3C8EE1C0-98D2-4377-825D-4F46B49D20AF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407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DDC47-D2C1-4207-8D28-FFD1E6E4C79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7045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2CAF7683-D3EE-494D-991E-B72EFFCE4268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06999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B0A13DB5-9C7B-4721-B560-9940C238F4DA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56777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8D4F4FE9-FC72-4A33-B7EA-ED99995B2313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58887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E5BE4579-CF3B-4116-9E0F-B2E480A3C369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25545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8409F5B4-BEF3-4208-BA74-D294EC0F717C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20399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0BE4110D-2669-4D87-BE84-0DDCDC4BF5A5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59876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F67D6AA6-9CF3-4FC7-AEF3-93221B5A6709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17767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67A8B208-95E4-4E4D-9BF5-881957306B17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61795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AB33F8D9-6E46-4766-8C83-E08ED1B47A80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94612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eaLnBrk="0" hangingPunct="0">
              <a:defRPr/>
            </a:pPr>
            <a:fld id="{FF669D0E-63F5-4536-8A4E-2C12A8238D6B}" type="slidenum">
              <a:rPr lang="en-GB" altLang="en-US">
                <a:solidFill>
                  <a:srgbClr val="000000"/>
                </a:solidFill>
                <a:ea typeface="+mn-ea"/>
              </a:rPr>
              <a:pPr algn="l" eaLnBrk="0" hangingPunct="0"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866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itchFamily="34" charset="0"/>
              </a:defRPr>
            </a:lvl1pPr>
          </a:lstStyle>
          <a:p>
            <a:fld id="{2CDE1736-0F5C-46F9-845F-F57C9F176A7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1" name="Text Box 9"/>
          <p:cNvSpPr txBox="1">
            <a:spLocks noChangeArrowheads="1"/>
          </p:cNvSpPr>
          <p:nvPr userDrawn="1"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CA3E96"/>
                </a:solidFill>
                <a:latin typeface="Verdana" pitchFamily="34" charset="0"/>
              </a:rPr>
              <a:t>cipfa.org</a:t>
            </a:r>
          </a:p>
        </p:txBody>
      </p:sp>
      <p:pic>
        <p:nvPicPr>
          <p:cNvPr id="1032" name="Picture 12" descr="Corporate T Lock_Horiz transp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708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84A71D7-AD71-4482-8B8C-BC63D034D4FF}" type="slidenum">
              <a:rPr lang="en-GB">
                <a:solidFill>
                  <a:srgbClr val="333333"/>
                </a:solidFill>
                <a:ea typeface="+mn-ea"/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  <a:ea typeface="+mn-ea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dirty="0">
                <a:solidFill>
                  <a:srgbClr val="CA3E96"/>
                </a:solidFill>
                <a:ea typeface="+mn-ea"/>
              </a:rPr>
              <a:t>cipfa.org.uk</a:t>
            </a:r>
          </a:p>
        </p:txBody>
      </p:sp>
      <p:pic>
        <p:nvPicPr>
          <p:cNvPr id="1032" name="Picture 8" descr="Performace T Lock_Horiz trans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63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10CCEBC-5E18-48BD-8909-4DAE8E0A235D}" type="slidenum">
              <a:rPr lang="en-GB">
                <a:solidFill>
                  <a:srgbClr val="333333"/>
                </a:solidFill>
                <a:ea typeface="+mn-ea"/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  <a:ea typeface="+mn-ea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dirty="0">
                <a:solidFill>
                  <a:srgbClr val="CA3E96"/>
                </a:solidFill>
                <a:ea typeface="+mn-ea"/>
              </a:rPr>
              <a:t>cipfa.org.uk</a:t>
            </a:r>
          </a:p>
        </p:txBody>
      </p:sp>
      <p:pic>
        <p:nvPicPr>
          <p:cNvPr id="1032" name="Picture 8" descr="Performace T Lock_Horiz trans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23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10CCEBC-5E18-48BD-8909-4DAE8E0A235D}" type="slidenum">
              <a:rPr lang="en-GB">
                <a:solidFill>
                  <a:srgbClr val="333333"/>
                </a:solidFill>
                <a:ea typeface="+mn-ea"/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  <a:ea typeface="+mn-ea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dirty="0">
                <a:solidFill>
                  <a:srgbClr val="CA3E96"/>
                </a:solidFill>
                <a:ea typeface="+mn-ea"/>
              </a:rPr>
              <a:t>cipfa.org.uk</a:t>
            </a:r>
          </a:p>
        </p:txBody>
      </p:sp>
      <p:pic>
        <p:nvPicPr>
          <p:cNvPr id="1032" name="Picture 8" descr="Performace T Lock_Horiz trans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87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84A71D7-AD71-4482-8B8C-BC63D034D4FF}" type="slidenum">
              <a:rPr lang="en-GB">
                <a:solidFill>
                  <a:srgbClr val="333333"/>
                </a:solidFill>
                <a:ea typeface="+mn-ea"/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  <a:ea typeface="+mn-ea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dirty="0">
                <a:solidFill>
                  <a:srgbClr val="CA3E96"/>
                </a:solidFill>
                <a:ea typeface="+mn-ea"/>
              </a:rPr>
              <a:t>cipfa.org.uk</a:t>
            </a:r>
          </a:p>
        </p:txBody>
      </p:sp>
      <p:pic>
        <p:nvPicPr>
          <p:cNvPr id="1032" name="Picture 8" descr="Performace T Lock_Horiz trans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28" name="Picture 7" descr="Corporate T Lock_Horiz trans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dirty="0" smtClean="0">
                <a:solidFill>
                  <a:srgbClr val="CA3E96"/>
                </a:solidFill>
                <a:ea typeface="+mn-ea"/>
              </a:rPr>
              <a:t>cipfa.org</a:t>
            </a:r>
          </a:p>
        </p:txBody>
      </p:sp>
    </p:spTree>
    <p:extLst>
      <p:ext uri="{BB962C8B-B14F-4D97-AF65-F5344CB8AC3E}">
        <p14:creationId xmlns:p14="http://schemas.microsoft.com/office/powerpoint/2010/main" val="4292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28" name="Picture 7" descr="Corporate T Lock_Horiz trans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dirty="0" smtClean="0">
                <a:solidFill>
                  <a:srgbClr val="CA3E96"/>
                </a:solidFill>
                <a:ea typeface="+mn-ea"/>
              </a:rPr>
              <a:t>cipfa.org</a:t>
            </a:r>
          </a:p>
        </p:txBody>
      </p:sp>
    </p:spTree>
    <p:extLst>
      <p:ext uri="{BB962C8B-B14F-4D97-AF65-F5344CB8AC3E}">
        <p14:creationId xmlns:p14="http://schemas.microsoft.com/office/powerpoint/2010/main" val="34026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28" name="Picture 7" descr="Corporate T Lock_Horiz trans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dirty="0" smtClean="0">
                <a:solidFill>
                  <a:srgbClr val="CA3E96"/>
                </a:solidFill>
                <a:ea typeface="+mn-ea"/>
              </a:rPr>
              <a:t>cipfa.org</a:t>
            </a:r>
          </a:p>
        </p:txBody>
      </p:sp>
    </p:spTree>
    <p:extLst>
      <p:ext uri="{BB962C8B-B14F-4D97-AF65-F5344CB8AC3E}">
        <p14:creationId xmlns:p14="http://schemas.microsoft.com/office/powerpoint/2010/main" val="320389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0038" y="5453443"/>
            <a:ext cx="6400800" cy="265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Gillian Fawcett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May 2018</a:t>
            </a: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2000" dirty="0">
              <a:solidFill>
                <a:srgbClr val="7030A0"/>
              </a:solidFill>
            </a:endParaRP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>
            <a:off x="1251507" y="2693865"/>
            <a:ext cx="422275" cy="10223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989013" y="2009774"/>
            <a:ext cx="7278687" cy="208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ts val="1800"/>
              </a:spcAft>
            </a:pPr>
            <a:r>
              <a:rPr lang="en-US" altLang="en-US" sz="2000" dirty="0" smtClean="0">
                <a:solidFill>
                  <a:schemeClr val="bg1"/>
                </a:solidFill>
              </a:rPr>
              <a:t> 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>
              <a:spcBef>
                <a:spcPts val="1800"/>
              </a:spcBef>
              <a:spcAft>
                <a:spcPts val="1800"/>
              </a:spcAft>
            </a:pPr>
            <a:r>
              <a:rPr lang="en-US" altLang="en-US" sz="2400" dirty="0" smtClean="0">
                <a:solidFill>
                  <a:schemeClr val="bg1"/>
                </a:solidFill>
              </a:rPr>
              <a:t>     Professionalisation leads to better governance and Public Financial Management </a:t>
            </a:r>
            <a:endParaRPr lang="en-GB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26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1027940"/>
          </a:xfrm>
        </p:spPr>
        <p:txBody>
          <a:bodyPr/>
          <a:lstStyle/>
          <a:p>
            <a:r>
              <a:rPr lang="en-GB" sz="2000" dirty="0" smtClean="0"/>
              <a:t>Benefits of professionalisation 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2205038"/>
            <a:ext cx="6637337" cy="3877710"/>
          </a:xfrm>
        </p:spPr>
        <p:txBody>
          <a:bodyPr/>
          <a:lstStyle/>
          <a:p>
            <a:pPr lvl="1"/>
            <a:r>
              <a:rPr lang="en-GB" dirty="0" smtClean="0"/>
              <a:t>managers and staff with financial responsibilities working in government gain access to improved skills and therefore the potential to improved job performance and opportunities for promotion</a:t>
            </a:r>
          </a:p>
          <a:p>
            <a:pPr lvl="1"/>
            <a:r>
              <a:rPr lang="en-GB" dirty="0" smtClean="0"/>
              <a:t>local education and training providers gain access to additional markets that allow them to increase their revenues and diversify their offerings</a:t>
            </a:r>
          </a:p>
          <a:p>
            <a:pPr lvl="1"/>
            <a:r>
              <a:rPr lang="en-GB" dirty="0" smtClean="0"/>
              <a:t>donors benefit from being able to place greater reliance on the accuracy and integrity of information produced by government, and from being able to make greater use of country systems</a:t>
            </a:r>
          </a:p>
          <a:p>
            <a:endParaRPr lang="en-GB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294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715619"/>
          </a:xfrm>
        </p:spPr>
        <p:txBody>
          <a:bodyPr/>
          <a:lstStyle/>
          <a:p>
            <a:r>
              <a:rPr lang="en-GB" sz="2000" dirty="0" smtClean="0"/>
              <a:t>Planning to professionalise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2205038"/>
            <a:ext cx="6637337" cy="3877710"/>
          </a:xfrm>
        </p:spPr>
        <p:txBody>
          <a:bodyPr/>
          <a:lstStyle/>
          <a:p>
            <a:r>
              <a:rPr lang="en-GB" sz="1600" dirty="0" smtClean="0"/>
              <a:t>Develop a vision for numbers and skill levels </a:t>
            </a:r>
          </a:p>
          <a:p>
            <a:r>
              <a:rPr lang="en-GB" sz="1600" dirty="0" smtClean="0"/>
              <a:t>Deliver the vision through</a:t>
            </a:r>
            <a:r>
              <a:rPr lang="en-GB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Public sector specific provision based upon existing training/professional qualification routes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Tailored training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Mentoring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Training for experienced but non-qualified staff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Building continuing professional development provision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Career development and support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19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715619"/>
          </a:xfrm>
        </p:spPr>
        <p:txBody>
          <a:bodyPr/>
          <a:lstStyle/>
          <a:p>
            <a:r>
              <a:rPr lang="en-GB" sz="2000" dirty="0" smtClean="0"/>
              <a:t>Vision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2205038"/>
            <a:ext cx="6637337" cy="3877710"/>
          </a:xfrm>
        </p:spPr>
        <p:txBody>
          <a:bodyPr/>
          <a:lstStyle/>
          <a:p>
            <a:r>
              <a:rPr lang="en-GB" dirty="0" smtClean="0"/>
              <a:t>The time horizon – when? </a:t>
            </a:r>
          </a:p>
          <a:p>
            <a:r>
              <a:rPr lang="en-GB" dirty="0" smtClean="0"/>
              <a:t>Why is there a need – PFM reform programme; transition to a new accounting framework; new system implementation plans?</a:t>
            </a:r>
          </a:p>
          <a:p>
            <a:r>
              <a:rPr lang="en-GB" dirty="0" smtClean="0"/>
              <a:t>Looking forward to a steady state in terms of: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AAT/part qualified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Professionally qualified accountants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Financially aware non-finance staff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19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715619"/>
          </a:xfrm>
        </p:spPr>
        <p:txBody>
          <a:bodyPr/>
          <a:lstStyle/>
          <a:p>
            <a:r>
              <a:rPr lang="en-GB" sz="2000" dirty="0" smtClean="0"/>
              <a:t>Delivering the vision (1)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2205038"/>
            <a:ext cx="6637337" cy="3877710"/>
          </a:xfrm>
        </p:spPr>
        <p:txBody>
          <a:bodyPr/>
          <a:lstStyle/>
          <a:p>
            <a:r>
              <a:rPr lang="en-GB" dirty="0" smtClean="0"/>
              <a:t>Public sector specific provision: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GB" dirty="0" smtClean="0"/>
              <a:t>Education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GB" dirty="0" smtClean="0"/>
              <a:t>Training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GB" dirty="0" smtClean="0"/>
              <a:t>Competencies and skills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GB" dirty="0" smtClean="0"/>
              <a:t>Professional qualification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GB" dirty="0" smtClean="0"/>
              <a:t>Regulation and governance</a:t>
            </a:r>
          </a:p>
          <a:p>
            <a:r>
              <a:rPr lang="en-GB" dirty="0" smtClean="0"/>
              <a:t>Development of a Government Finance Profession: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Mentoring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Building continuing professional development provision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Career development and support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19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715619"/>
          </a:xfrm>
        </p:spPr>
        <p:txBody>
          <a:bodyPr/>
          <a:lstStyle/>
          <a:p>
            <a:r>
              <a:rPr lang="en-GB" sz="2000" dirty="0" smtClean="0"/>
              <a:t>Delivering the vision 2 (UK example)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2205038"/>
            <a:ext cx="6637337" cy="3877710"/>
          </a:xfrm>
        </p:spPr>
        <p:txBody>
          <a:bodyPr/>
          <a:lstStyle/>
          <a:p>
            <a:r>
              <a:rPr lang="en-GB" dirty="0" smtClean="0"/>
              <a:t>A Government Finance Profession: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GB" dirty="0" smtClean="0"/>
              <a:t>A single individual with Head of Profession responsibility for finance staff across government supported by designated individuals leading finance within ministries and departments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GB" dirty="0" smtClean="0"/>
              <a:t>A unified pay and grading structure supported by a common skills and competence framework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GB" dirty="0" smtClean="0"/>
              <a:t>Clear arrangements for the continuing professional development of individuals including appropriate experience and progression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GB" dirty="0" smtClean="0"/>
              <a:t>A common recruitment and retention policy based upon an analysis of current and future needs across government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19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715619"/>
          </a:xfrm>
        </p:spPr>
        <p:txBody>
          <a:bodyPr/>
          <a:lstStyle/>
          <a:p>
            <a:r>
              <a:rPr lang="en-GB" sz="2000" dirty="0" smtClean="0"/>
              <a:t>Delivering the vision (3)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2205038"/>
            <a:ext cx="6637337" cy="3877710"/>
          </a:xfrm>
        </p:spPr>
        <p:txBody>
          <a:bodyPr/>
          <a:lstStyle/>
          <a:p>
            <a:r>
              <a:rPr lang="en-GB" dirty="0" smtClean="0"/>
              <a:t>Reward experience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Training for experienced but non-qualified staff – ‘fast track’</a:t>
            </a:r>
            <a:endParaRPr lang="en-GB" dirty="0" smtClean="0"/>
          </a:p>
          <a:p>
            <a:r>
              <a:rPr lang="en-GB" dirty="0" smtClean="0"/>
              <a:t>Structural reform?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Devolved finance functions within individual ministries?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a Central Finance Agency in the Ministry of Finance – the Office of the Accountant General? </a:t>
            </a:r>
          </a:p>
          <a:p>
            <a:r>
              <a:rPr lang="en-GB" dirty="0" smtClean="0"/>
              <a:t>Creation of a Finance Stream?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19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715619"/>
          </a:xfrm>
        </p:spPr>
        <p:txBody>
          <a:bodyPr/>
          <a:lstStyle/>
          <a:p>
            <a:r>
              <a:rPr lang="en-GB" sz="2000" dirty="0" smtClean="0"/>
              <a:t>Professionalisation in Zimbabwe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2205038"/>
            <a:ext cx="6637337" cy="3877710"/>
          </a:xfrm>
        </p:spPr>
        <p:txBody>
          <a:bodyPr/>
          <a:lstStyle/>
          <a:p>
            <a:r>
              <a:rPr lang="en-GB" sz="1400" dirty="0" smtClean="0"/>
              <a:t>DFiD/IFAC funded project – began in 2016</a:t>
            </a:r>
          </a:p>
          <a:p>
            <a:r>
              <a:rPr lang="en-GB" sz="1400" dirty="0" smtClean="0"/>
              <a:t>National government, rural and urban local authorities</a:t>
            </a:r>
          </a:p>
          <a:p>
            <a:r>
              <a:rPr lang="en-GB" sz="1400" dirty="0" smtClean="0"/>
              <a:t>Public Accountants and Auditors Board (PAAB), Ministry of Finance, Auditor General’s Office</a:t>
            </a:r>
          </a:p>
          <a:p>
            <a:r>
              <a:rPr lang="en-GB" sz="1400" dirty="0" smtClean="0"/>
              <a:t>Public Services Commission, 13 Government training Centres</a:t>
            </a:r>
          </a:p>
          <a:p>
            <a:r>
              <a:rPr lang="en-GB" sz="1400" dirty="0" smtClean="0"/>
              <a:t>Eight Professional Accountancy Bodies registered with the PAAB – 2 pilot bodies identified to strengthen qualification for the public sector</a:t>
            </a:r>
          </a:p>
          <a:p>
            <a:r>
              <a:rPr lang="en-GB" sz="1400" dirty="0" smtClean="0"/>
              <a:t>Donors – European Commission, World Bank, IMF, DfiD, US Aid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IPSAS implementation plan </a:t>
            </a:r>
            <a:r>
              <a:rPr lang="en-GB" sz="1400" dirty="0" smtClean="0"/>
              <a:t>currently in process – deadline August 2018</a:t>
            </a:r>
          </a:p>
          <a:p>
            <a:r>
              <a:rPr lang="en-GB" sz="1400" dirty="0" smtClean="0"/>
              <a:t>Public Accountants and Auditors Board (PAAB) announced </a:t>
            </a:r>
            <a:r>
              <a:rPr lang="en-GB" sz="1400" dirty="0"/>
              <a:t>a</a:t>
            </a:r>
            <a:r>
              <a:rPr lang="en-GB" sz="1400" dirty="0" smtClean="0"/>
              <a:t> 10 point change plan in March 2018</a:t>
            </a:r>
          </a:p>
          <a:p>
            <a:r>
              <a:rPr lang="en-GB" sz="1400" dirty="0" smtClean="0"/>
              <a:t>New governance structures established within Ministry of Finance to take forward implementation</a:t>
            </a:r>
            <a:endParaRPr lang="en-GB" sz="1400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19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715619"/>
          </a:xfrm>
        </p:spPr>
        <p:txBody>
          <a:bodyPr/>
          <a:lstStyle/>
          <a:p>
            <a:r>
              <a:rPr lang="en-GB" sz="2000" dirty="0" smtClean="0"/>
              <a:t>Professionalisation in Zimbabwe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2205038"/>
            <a:ext cx="6637337" cy="3877710"/>
          </a:xfrm>
        </p:spPr>
        <p:txBody>
          <a:bodyPr/>
          <a:lstStyle/>
          <a:p>
            <a:r>
              <a:rPr lang="en-GB" sz="1600" dirty="0" smtClean="0"/>
              <a:t>Planning to integrate public sector element in qualifications</a:t>
            </a:r>
          </a:p>
          <a:p>
            <a:r>
              <a:rPr lang="en-GB" sz="1600" dirty="0" smtClean="0"/>
              <a:t>Accelerated route programme – one body</a:t>
            </a:r>
          </a:p>
          <a:p>
            <a:r>
              <a:rPr lang="en-GB" sz="1600" dirty="0" smtClean="0"/>
              <a:t>Potential public services commission &amp; government training centres involvement – delivery of a diploma is an option</a:t>
            </a:r>
          </a:p>
          <a:p>
            <a:r>
              <a:rPr lang="en-GB" sz="1600" dirty="0" smtClean="0"/>
              <a:t>IPSAS training</a:t>
            </a:r>
          </a:p>
          <a:p>
            <a:pPr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19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715619"/>
          </a:xfrm>
        </p:spPr>
        <p:txBody>
          <a:bodyPr/>
          <a:lstStyle/>
          <a:p>
            <a:r>
              <a:rPr lang="en-GB" sz="2000" dirty="0" smtClean="0"/>
              <a:t>Other professionalisation developments 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2205038"/>
            <a:ext cx="6637337" cy="3877710"/>
          </a:xfrm>
        </p:spPr>
        <p:txBody>
          <a:bodyPr/>
          <a:lstStyle/>
          <a:p>
            <a:r>
              <a:rPr lang="en-GB" sz="1600" dirty="0" smtClean="0"/>
              <a:t>Public Sector elements within ICASL qualification (CIPFA/ICASL Memorandum of Understanding (MoU))</a:t>
            </a:r>
          </a:p>
          <a:p>
            <a:r>
              <a:rPr lang="en-GB" sz="1600" dirty="0" smtClean="0"/>
              <a:t>World Bank competency framework for financial reporting</a:t>
            </a:r>
          </a:p>
          <a:p>
            <a:r>
              <a:rPr lang="en-GB" sz="1600" dirty="0" smtClean="0"/>
              <a:t>AFROSAI-E competency framework </a:t>
            </a:r>
          </a:p>
          <a:p>
            <a:r>
              <a:rPr lang="en-GB" sz="1600" dirty="0" smtClean="0"/>
              <a:t>Philippines Government adoption of a competency framework for finance staff</a:t>
            </a:r>
          </a:p>
          <a:p>
            <a:pPr>
              <a:buNone/>
            </a:pPr>
            <a:endParaRPr lang="en-GB" sz="1600" dirty="0" smtClean="0"/>
          </a:p>
          <a:p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19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67654" y="1890547"/>
            <a:ext cx="5114037" cy="4779962"/>
            <a:chOff x="2415405" y="1962150"/>
            <a:chExt cx="5114698" cy="4779963"/>
          </a:xfrm>
        </p:grpSpPr>
        <p:pic>
          <p:nvPicPr>
            <p:cNvPr id="129028" name="Picture 36" descr="Arrow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640" y="1962150"/>
              <a:ext cx="1874837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29" name="Picture 37" descr="Arrow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5323">
              <a:off x="5430413" y="4330070"/>
              <a:ext cx="1874837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30" name="Picture 38" descr="Arrow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281462">
              <a:off x="2233847" y="4262231"/>
              <a:ext cx="1874837" cy="132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31" name="_s1031"/>
            <p:cNvSpPr>
              <a:spLocks noChangeArrowheads="1"/>
            </p:cNvSpPr>
            <p:nvPr/>
          </p:nvSpPr>
          <p:spPr bwMode="auto">
            <a:xfrm>
              <a:off x="5555113" y="2584936"/>
              <a:ext cx="1974990" cy="1396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rgbClr val="333333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rgbClr val="333333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r>
                <a:rPr lang="en-GB" altLang="en-US" sz="1100" dirty="0" smtClean="0">
                  <a:solidFill>
                    <a:srgbClr val="606060"/>
                  </a:solidFill>
                </a:rPr>
                <a:t>Having acquired the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r>
                <a:rPr lang="en-GB" altLang="en-US" sz="1100" dirty="0" smtClean="0">
                  <a:solidFill>
                    <a:srgbClr val="606060"/>
                  </a:solidFill>
                </a:rPr>
                <a:t>capacity CIPFA’s role 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r>
                <a:rPr lang="en-GB" altLang="en-US" sz="1100" dirty="0" smtClean="0">
                  <a:solidFill>
                    <a:srgbClr val="606060"/>
                  </a:solidFill>
                </a:rPr>
                <a:t>changes to become more of 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r>
                <a:rPr lang="en-GB" altLang="en-US" sz="1100" dirty="0" smtClean="0">
                  <a:solidFill>
                    <a:srgbClr val="606060"/>
                  </a:solidFill>
                </a:rPr>
                <a:t>A mentoring one</a:t>
              </a:r>
            </a:p>
          </p:txBody>
        </p:sp>
        <p:sp>
          <p:nvSpPr>
            <p:cNvPr id="129032" name="_s1032"/>
            <p:cNvSpPr>
              <a:spLocks noChangeArrowheads="1"/>
            </p:cNvSpPr>
            <p:nvPr/>
          </p:nvSpPr>
          <p:spPr bwMode="auto">
            <a:xfrm>
              <a:off x="3524589" y="5491163"/>
              <a:ext cx="2388324" cy="125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rgbClr val="333333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rgbClr val="333333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dirty="0" smtClean="0">
                  <a:solidFill>
                    <a:srgbClr val="606060"/>
                  </a:solidFill>
                </a:rPr>
                <a:t>Association of PFM professionals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dirty="0" smtClean="0">
                  <a:solidFill>
                    <a:srgbClr val="606060"/>
                  </a:solidFill>
                </a:rPr>
                <a:t>on a global scale providing advice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dirty="0" smtClean="0">
                  <a:solidFill>
                    <a:srgbClr val="606060"/>
                  </a:solidFill>
                </a:rPr>
                <a:t>and influencing the global community</a:t>
              </a:r>
            </a:p>
          </p:txBody>
        </p:sp>
        <p:sp>
          <p:nvSpPr>
            <p:cNvPr id="129033" name="_s1033"/>
            <p:cNvSpPr>
              <a:spLocks noChangeArrowheads="1"/>
            </p:cNvSpPr>
            <p:nvPr/>
          </p:nvSpPr>
          <p:spPr bwMode="auto">
            <a:xfrm>
              <a:off x="2415405" y="2616442"/>
              <a:ext cx="1592217" cy="125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rgbClr val="333333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rgbClr val="333333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dirty="0" smtClean="0">
                  <a:solidFill>
                    <a:srgbClr val="606060"/>
                  </a:solidFill>
                </a:rPr>
                <a:t>Practical </a:t>
              </a:r>
              <a:br>
                <a:rPr lang="en-GB" altLang="en-US" sz="1100" dirty="0" smtClean="0">
                  <a:solidFill>
                    <a:srgbClr val="606060"/>
                  </a:solidFill>
                </a:rPr>
              </a:br>
              <a:r>
                <a:rPr lang="en-GB" altLang="en-US" sz="1100" dirty="0" smtClean="0">
                  <a:solidFill>
                    <a:srgbClr val="606060"/>
                  </a:solidFill>
                </a:rPr>
                <a:t>support for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dirty="0" smtClean="0">
                  <a:solidFill>
                    <a:srgbClr val="606060"/>
                  </a:solidFill>
                </a:rPr>
                <a:t>professionals &amp;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dirty="0" smtClean="0">
                  <a:solidFill>
                    <a:srgbClr val="606060"/>
                  </a:solidFill>
                </a:rPr>
                <a:t>key local institutions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dirty="0" smtClean="0">
                  <a:solidFill>
                    <a:srgbClr val="606060"/>
                  </a:solidFill>
                </a:rPr>
                <a:t>(qualifications, Code of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dirty="0" smtClean="0">
                  <a:solidFill>
                    <a:srgbClr val="606060"/>
                  </a:solidFill>
                </a:rPr>
                <a:t>Ethics etc)</a:t>
              </a:r>
            </a:p>
          </p:txBody>
        </p:sp>
      </p:grpSp>
      <p:sp>
        <p:nvSpPr>
          <p:cNvPr id="32771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0291"/>
            <a:ext cx="8908105" cy="762000"/>
          </a:xfrm>
        </p:spPr>
        <p:txBody>
          <a:bodyPr/>
          <a:lstStyle/>
          <a:p>
            <a:pPr algn="ctr">
              <a:defRPr/>
            </a:pPr>
            <a:r>
              <a:rPr lang="en-GB" altLang="en-US" sz="2000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CIPFA</a:t>
            </a:r>
            <a:r>
              <a:rPr lang="en-GB" altLang="en-US" sz="2000" kern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000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support</a:t>
            </a:r>
            <a:r>
              <a:rPr lang="en-GB" altLang="en-US" sz="2000" kern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000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for</a:t>
            </a:r>
            <a:r>
              <a:rPr lang="en-GB" altLang="en-US" sz="2000" kern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000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public</a:t>
            </a:r>
            <a:r>
              <a:rPr lang="en-GB" altLang="en-US" sz="2000" kern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000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sector</a:t>
            </a:r>
          </a:p>
        </p:txBody>
      </p:sp>
    </p:spTree>
    <p:extLst>
      <p:ext uri="{BB962C8B-B14F-4D97-AF65-F5344CB8AC3E}">
        <p14:creationId xmlns:p14="http://schemas.microsoft.com/office/powerpoint/2010/main" val="3060768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914">
            <a:off x="5991225" y="3771900"/>
            <a:ext cx="26670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95288" y="2168525"/>
            <a:ext cx="8321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3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governance and accounting standards in public financial management are critical  </a:t>
            </a:r>
            <a:endParaRPr lang="en-GB" sz="3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56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901" y="1137138"/>
            <a:ext cx="6511213" cy="86750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Thank you – Any questions?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>
                <a:ea typeface="ＭＳ Ｐゴシック" charset="-128"/>
              </a:rPr>
              <a:t/>
            </a:r>
            <a:br>
              <a:rPr lang="en-US" dirty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r>
              <a:rPr lang="en-US" dirty="0">
                <a:ea typeface="ＭＳ Ｐゴシック" charset="-128"/>
              </a:rPr>
              <a:t/>
            </a:r>
            <a:br>
              <a:rPr lang="en-US" dirty="0">
                <a:ea typeface="ＭＳ Ｐゴシック" charset="-128"/>
              </a:rPr>
            </a:br>
            <a:endParaRPr lang="en-US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5957" y="2203938"/>
            <a:ext cx="6467097" cy="45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Whatever the level of development or economic circumstances in a country, citizens keep raising the bar with regard to their expectations about public service delivery</a:t>
            </a:r>
          </a:p>
          <a:p>
            <a:r>
              <a:rPr lang="en-GB" dirty="0" smtClean="0"/>
              <a:t>Pressures on national budgets</a:t>
            </a:r>
          </a:p>
          <a:p>
            <a:r>
              <a:rPr lang="en-GB" dirty="0" smtClean="0"/>
              <a:t>Need to better understand the interrelationships between elements of Public Financial Management (PFM) and their unique special characteristics</a:t>
            </a:r>
          </a:p>
          <a:p>
            <a:r>
              <a:rPr lang="en-GB" dirty="0" smtClean="0"/>
              <a:t>Need to improve the performance of public services, transparency and accountability</a:t>
            </a:r>
          </a:p>
          <a:p>
            <a:r>
              <a:rPr lang="en-GB" dirty="0" smtClean="0"/>
              <a:t>Pressure to tackle fraud and corruption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0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0" y="1184275"/>
            <a:ext cx="9144000" cy="5334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Quality PFM requires (at least)…</a:t>
            </a:r>
          </a:p>
        </p:txBody>
      </p:sp>
      <p:pic>
        <p:nvPicPr>
          <p:cNvPr id="430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705" r="-2"/>
          <a:stretch>
            <a:fillRect/>
          </a:stretch>
        </p:blipFill>
        <p:spPr bwMode="auto">
          <a:xfrm>
            <a:off x="801688" y="2300288"/>
            <a:ext cx="2084387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731"/>
          <a:stretch>
            <a:fillRect/>
          </a:stretch>
        </p:blipFill>
        <p:spPr bwMode="auto">
          <a:xfrm>
            <a:off x="3613150" y="2300288"/>
            <a:ext cx="1976438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826" r="2762" b="1176"/>
          <a:stretch>
            <a:fillRect/>
          </a:stretch>
        </p:blipFill>
        <p:spPr bwMode="auto">
          <a:xfrm>
            <a:off x="6323013" y="2300288"/>
            <a:ext cx="208915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48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Whole Systems Approach (WSA)-  </a:t>
            </a:r>
            <a:r>
              <a:rPr lang="en-GB" dirty="0"/>
              <a:t>O</a:t>
            </a:r>
            <a:r>
              <a:rPr lang="en-GB" dirty="0" smtClean="0"/>
              <a:t>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overall architecture is a key aspect of the PFM environment – global, regional and national bodies</a:t>
            </a:r>
          </a:p>
          <a:p>
            <a:r>
              <a:rPr lang="en-GB" dirty="0" smtClean="0"/>
              <a:t>Strong PFM requires good governance (leadership, visioning and planning, performance and risk management, transparency and accountability)</a:t>
            </a:r>
          </a:p>
          <a:p>
            <a:r>
              <a:rPr lang="en-GB" dirty="0" smtClean="0"/>
              <a:t>Recognises multiple stakeholders – citizens, service users and delivery organisations etc.</a:t>
            </a:r>
          </a:p>
          <a:p>
            <a:r>
              <a:rPr lang="en-GB" dirty="0" smtClean="0"/>
              <a:t>Highlights the coordination and collaboration of interests in originating and prioritising policies and programmes</a:t>
            </a:r>
          </a:p>
          <a:p>
            <a:r>
              <a:rPr lang="en-GB" dirty="0" smtClean="0"/>
              <a:t>Highlights the need to build capacity.</a:t>
            </a:r>
          </a:p>
        </p:txBody>
      </p:sp>
    </p:spTree>
    <p:extLst>
      <p:ext uri="{BB962C8B-B14F-4D97-AF65-F5344CB8AC3E}">
        <p14:creationId xmlns:p14="http://schemas.microsoft.com/office/powerpoint/2010/main" val="9639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95288" y="2168525"/>
            <a:ext cx="8321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sz="3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985838"/>
            <a:ext cx="5594350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316465" y="4230628"/>
            <a:ext cx="1001715" cy="876536"/>
          </a:xfrm>
          <a:prstGeom prst="ellipse">
            <a:avLst/>
          </a:prstGeom>
          <a:noFill/>
          <a:ln w="76200" cmpd="sng">
            <a:solidFill>
              <a:srgbClr val="FF0000">
                <a:alpha val="79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5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949179"/>
          </a:xfrm>
        </p:spPr>
        <p:txBody>
          <a:bodyPr/>
          <a:lstStyle/>
          <a:p>
            <a:r>
              <a:rPr lang="en-GB" sz="2000" dirty="0" smtClean="0"/>
              <a:t>Professionalisation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2361280"/>
            <a:ext cx="6637337" cy="3721467"/>
          </a:xfrm>
        </p:spPr>
        <p:txBody>
          <a:bodyPr/>
          <a:lstStyle/>
          <a:p>
            <a:pPr>
              <a:buNone/>
            </a:pPr>
            <a:r>
              <a:rPr lang="en-GB" sz="1600" dirty="0" smtClean="0"/>
              <a:t>We define professionalisation as the achievement of a number of complementary states of affairs. This includes: </a:t>
            </a:r>
          </a:p>
          <a:p>
            <a:pPr>
              <a:buNone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The establishment of a PFM profession in any country, represented by a body or institute, and for it to have qualified members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Public finance leaders, managers and employees having the skills and support to carry out their duties transparently and effectively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Building capacity in local organizations to provide training, products and services to support managers in their roles.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770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1027940"/>
          </a:xfrm>
        </p:spPr>
        <p:txBody>
          <a:bodyPr/>
          <a:lstStyle/>
          <a:p>
            <a:r>
              <a:rPr lang="en-GB" sz="2000" dirty="0" smtClean="0"/>
              <a:t>Aims of Professionalisation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2205038"/>
            <a:ext cx="6637337" cy="3877710"/>
          </a:xfrm>
        </p:spPr>
        <p:txBody>
          <a:bodyPr/>
          <a:lstStyle/>
          <a:p>
            <a:r>
              <a:rPr lang="en-GB" sz="1600" dirty="0" smtClean="0"/>
              <a:t>At the core of a finance function, the aims of professionalisation should be: </a:t>
            </a:r>
          </a:p>
          <a:p>
            <a:pPr>
              <a:buNone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Better support of service delivery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The establishment and maintenance of a recognised Public Financial Management (PFM) profession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Non-financial managers with the skills, support and other resources to play their part in PFM, including taking responsibility for the resources they manage and formulating and controlling their budgets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Capacity locally to provide the training, continuing professional education and experience required. 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770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1027940"/>
          </a:xfrm>
        </p:spPr>
        <p:txBody>
          <a:bodyPr/>
          <a:lstStyle/>
          <a:p>
            <a:r>
              <a:rPr lang="en-GB" sz="2000" dirty="0" smtClean="0"/>
              <a:t>Benefits of professionalisation 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2205038"/>
            <a:ext cx="6637337" cy="3877710"/>
          </a:xfrm>
        </p:spPr>
        <p:txBody>
          <a:bodyPr/>
          <a:lstStyle/>
          <a:p>
            <a:r>
              <a:rPr lang="en-GB" sz="1600" dirty="0" smtClean="0"/>
              <a:t>Mutually beneficial for both service providers and customers because, typically:</a:t>
            </a:r>
          </a:p>
          <a:p>
            <a:pPr>
              <a:buNone/>
            </a:pP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citizens benefit from government’s increased ability to target development effort that results from professionalising PFM</a:t>
            </a:r>
          </a:p>
          <a:p>
            <a:pPr lvl="1"/>
            <a:r>
              <a:rPr lang="en-GB" dirty="0" smtClean="0"/>
              <a:t>government benefits from the improved quality of PFM that comes from having properly trained professionals doing the work</a:t>
            </a:r>
          </a:p>
          <a:p>
            <a:pPr lvl="1"/>
            <a:r>
              <a:rPr lang="en-GB" dirty="0" smtClean="0"/>
              <a:t>finance staff benefit from access to well designed qualifications that offer the potential for increasing employability and long term skills development</a:t>
            </a:r>
          </a:p>
          <a:p>
            <a:endParaRPr lang="en-GB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294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forma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forman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forma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rformance">
  <a:themeElements>
    <a:clrScheme name="Performance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Performan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forma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erformance">
  <a:themeElements>
    <a:clrScheme name="Performance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Performan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forma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erforma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forman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forma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1009</Words>
  <Application>Microsoft Office PowerPoint</Application>
  <PresentationFormat>On-screen Show (4:3)</PresentationFormat>
  <Paragraphs>140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ＭＳ Ｐゴシック</vt:lpstr>
      <vt:lpstr>Arial</vt:lpstr>
      <vt:lpstr>Calibri</vt:lpstr>
      <vt:lpstr>Verdana</vt:lpstr>
      <vt:lpstr>Wingdings</vt:lpstr>
      <vt:lpstr>Default Design</vt:lpstr>
      <vt:lpstr>2_Performance</vt:lpstr>
      <vt:lpstr>Performance</vt:lpstr>
      <vt:lpstr>1_Performance</vt:lpstr>
      <vt:lpstr>3_Performance</vt:lpstr>
      <vt:lpstr>1_Default Design</vt:lpstr>
      <vt:lpstr>2_Default Design</vt:lpstr>
      <vt:lpstr>3_Default Design</vt:lpstr>
      <vt:lpstr>PowerPoint Presentation</vt:lpstr>
      <vt:lpstr>PowerPoint Presentation</vt:lpstr>
      <vt:lpstr>Why?</vt:lpstr>
      <vt:lpstr>High Quality PFM requires (at least)…</vt:lpstr>
      <vt:lpstr>Whole Systems Approach (WSA)-  Overview</vt:lpstr>
      <vt:lpstr>PowerPoint Presentation</vt:lpstr>
      <vt:lpstr>Professionalisation</vt:lpstr>
      <vt:lpstr>Aims of Professionalisation </vt:lpstr>
      <vt:lpstr>Benefits of professionalisation  </vt:lpstr>
      <vt:lpstr>Benefits of professionalisation  </vt:lpstr>
      <vt:lpstr>Planning to professionalise </vt:lpstr>
      <vt:lpstr>Vision </vt:lpstr>
      <vt:lpstr>Delivering the vision (1)</vt:lpstr>
      <vt:lpstr>Delivering the vision 2 (UK example)</vt:lpstr>
      <vt:lpstr>Delivering the vision (3)</vt:lpstr>
      <vt:lpstr>Professionalisation in Zimbabwe </vt:lpstr>
      <vt:lpstr>Professionalisation in Zimbabwe </vt:lpstr>
      <vt:lpstr>Other professionalisation developments  </vt:lpstr>
      <vt:lpstr>CIPFA support for public sector</vt:lpstr>
      <vt:lpstr>Thank you – Any questions?    </vt:lpstr>
    </vt:vector>
  </TitlesOfParts>
  <Company>Institute of Public Finance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stevec</dc:creator>
  <cp:lastModifiedBy>Hafiz, Salema</cp:lastModifiedBy>
  <cp:revision>189</cp:revision>
  <cp:lastPrinted>2013-04-18T16:33:26Z</cp:lastPrinted>
  <dcterms:created xsi:type="dcterms:W3CDTF">2018-05-01T10:03:59Z</dcterms:created>
  <dcterms:modified xsi:type="dcterms:W3CDTF">2018-05-04T07:33:43Z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