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36"/>
  </p:notesMasterIdLst>
  <p:handoutMasterIdLst>
    <p:handoutMasterId r:id="rId37"/>
  </p:handoutMasterIdLst>
  <p:sldIdLst>
    <p:sldId id="256" r:id="rId2"/>
    <p:sldId id="313" r:id="rId3"/>
    <p:sldId id="277" r:id="rId4"/>
    <p:sldId id="280" r:id="rId5"/>
    <p:sldId id="294" r:id="rId6"/>
    <p:sldId id="295" r:id="rId7"/>
    <p:sldId id="281" r:id="rId8"/>
    <p:sldId id="285" r:id="rId9"/>
    <p:sldId id="299" r:id="rId10"/>
    <p:sldId id="286" r:id="rId11"/>
    <p:sldId id="288" r:id="rId12"/>
    <p:sldId id="287" r:id="rId13"/>
    <p:sldId id="283" r:id="rId14"/>
    <p:sldId id="284" r:id="rId15"/>
    <p:sldId id="290" r:id="rId16"/>
    <p:sldId id="289" r:id="rId17"/>
    <p:sldId id="291" r:id="rId18"/>
    <p:sldId id="292" r:id="rId19"/>
    <p:sldId id="300" r:id="rId20"/>
    <p:sldId id="301" r:id="rId21"/>
    <p:sldId id="302" r:id="rId22"/>
    <p:sldId id="303" r:id="rId23"/>
    <p:sldId id="304" r:id="rId24"/>
    <p:sldId id="306" r:id="rId25"/>
    <p:sldId id="305" r:id="rId26"/>
    <p:sldId id="296" r:id="rId27"/>
    <p:sldId id="312" r:id="rId28"/>
    <p:sldId id="297" r:id="rId29"/>
    <p:sldId id="308" r:id="rId30"/>
    <p:sldId id="309" r:id="rId31"/>
    <p:sldId id="310" r:id="rId32"/>
    <p:sldId id="311" r:id="rId33"/>
    <p:sldId id="307" r:id="rId34"/>
    <p:sldId id="293" r:id="rId35"/>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118" autoAdjust="0"/>
    <p:restoredTop sz="94624" autoAdjust="0"/>
  </p:normalViewPr>
  <p:slideViewPr>
    <p:cSldViewPr>
      <p:cViewPr varScale="1">
        <p:scale>
          <a:sx n="74" d="100"/>
          <a:sy n="74" d="100"/>
        </p:scale>
        <p:origin x="-564" y="-102"/>
      </p:cViewPr>
      <p:guideLst>
        <p:guide orient="horz" pos="2160"/>
        <p:guide pos="2880"/>
      </p:guideLst>
    </p:cSldViewPr>
  </p:slideViewPr>
  <p:outlineViewPr>
    <p:cViewPr>
      <p:scale>
        <a:sx n="33" d="100"/>
        <a:sy n="33" d="100"/>
      </p:scale>
      <p:origin x="54" y="1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4" cy="493876"/>
          </a:xfrm>
          <a:prstGeom prst="rect">
            <a:avLst/>
          </a:prstGeom>
        </p:spPr>
        <p:txBody>
          <a:bodyPr vert="horz" lIns="92647" tIns="46324" rIns="92647" bIns="46324"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sz="quarter" idx="1"/>
          </p:nvPr>
        </p:nvSpPr>
        <p:spPr>
          <a:xfrm>
            <a:off x="3814763" y="0"/>
            <a:ext cx="2919413" cy="493876"/>
          </a:xfrm>
          <a:prstGeom prst="rect">
            <a:avLst/>
          </a:prstGeom>
        </p:spPr>
        <p:txBody>
          <a:bodyPr vert="horz" lIns="92647" tIns="46324" rIns="92647" bIns="46324" rtlCol="0"/>
          <a:lstStyle>
            <a:lvl1pPr algn="r" fontAlgn="auto">
              <a:spcBef>
                <a:spcPts val="0"/>
              </a:spcBef>
              <a:spcAft>
                <a:spcPts val="0"/>
              </a:spcAft>
              <a:defRPr sz="1200">
                <a:latin typeface="+mn-lt"/>
                <a:cs typeface="+mn-cs"/>
              </a:defRPr>
            </a:lvl1pPr>
          </a:lstStyle>
          <a:p>
            <a:pPr>
              <a:defRPr/>
            </a:pPr>
            <a:fld id="{FC6B717A-04FD-4E5D-B837-993791576604}" type="datetimeFigureOut">
              <a:rPr lang="en-US"/>
              <a:pPr>
                <a:defRPr/>
              </a:pPr>
              <a:t>1/28/2016</a:t>
            </a:fld>
            <a:endParaRPr lang="en-IN"/>
          </a:p>
        </p:txBody>
      </p:sp>
      <p:sp>
        <p:nvSpPr>
          <p:cNvPr id="4" name="Footer Placeholder 3"/>
          <p:cNvSpPr>
            <a:spLocks noGrp="1"/>
          </p:cNvSpPr>
          <p:nvPr>
            <p:ph type="ftr" sz="quarter" idx="2"/>
          </p:nvPr>
        </p:nvSpPr>
        <p:spPr>
          <a:xfrm>
            <a:off x="0" y="9370840"/>
            <a:ext cx="2919414" cy="493875"/>
          </a:xfrm>
          <a:prstGeom prst="rect">
            <a:avLst/>
          </a:prstGeom>
        </p:spPr>
        <p:txBody>
          <a:bodyPr vert="horz" lIns="92647" tIns="46324" rIns="92647" bIns="46324" rtlCol="0" anchor="b"/>
          <a:lstStyle>
            <a:lvl1pPr algn="l" fontAlgn="auto">
              <a:spcBef>
                <a:spcPts val="0"/>
              </a:spcBef>
              <a:spcAft>
                <a:spcPts val="0"/>
              </a:spcAft>
              <a:defRPr sz="1200">
                <a:latin typeface="+mn-lt"/>
                <a:cs typeface="+mn-cs"/>
              </a:defRPr>
            </a:lvl1pPr>
          </a:lstStyle>
          <a:p>
            <a:pPr>
              <a:defRPr/>
            </a:pPr>
            <a:endParaRPr lang="en-IN"/>
          </a:p>
        </p:txBody>
      </p:sp>
      <p:sp>
        <p:nvSpPr>
          <p:cNvPr id="5" name="Slide Number Placeholder 4"/>
          <p:cNvSpPr>
            <a:spLocks noGrp="1"/>
          </p:cNvSpPr>
          <p:nvPr>
            <p:ph type="sldNum" sz="quarter" idx="3"/>
          </p:nvPr>
        </p:nvSpPr>
        <p:spPr>
          <a:xfrm>
            <a:off x="3814763" y="9370840"/>
            <a:ext cx="2919413" cy="493875"/>
          </a:xfrm>
          <a:prstGeom prst="rect">
            <a:avLst/>
          </a:prstGeom>
        </p:spPr>
        <p:txBody>
          <a:bodyPr vert="horz" lIns="92647" tIns="46324" rIns="92647" bIns="46324" rtlCol="0" anchor="b"/>
          <a:lstStyle>
            <a:lvl1pPr algn="r" fontAlgn="auto">
              <a:spcBef>
                <a:spcPts val="0"/>
              </a:spcBef>
              <a:spcAft>
                <a:spcPts val="0"/>
              </a:spcAft>
              <a:defRPr sz="1200">
                <a:latin typeface="+mn-lt"/>
                <a:cs typeface="+mn-cs"/>
              </a:defRPr>
            </a:lvl1pPr>
          </a:lstStyle>
          <a:p>
            <a:pPr>
              <a:defRPr/>
            </a:pPr>
            <a:fld id="{7D6A5942-9234-46A7-A349-09B60A4BB9D2}" type="slidenum">
              <a:rPr lang="en-IN"/>
              <a:pPr>
                <a:defRPr/>
              </a:pPr>
              <a:t>‹#›</a:t>
            </a:fld>
            <a:endParaRPr lang="en-IN"/>
          </a:p>
        </p:txBody>
      </p:sp>
    </p:spTree>
    <p:extLst>
      <p:ext uri="{BB962C8B-B14F-4D97-AF65-F5344CB8AC3E}">
        <p14:creationId xmlns="" xmlns:p14="http://schemas.microsoft.com/office/powerpoint/2010/main" val="21587444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4" cy="493876"/>
          </a:xfrm>
          <a:prstGeom prst="rect">
            <a:avLst/>
          </a:prstGeom>
        </p:spPr>
        <p:txBody>
          <a:bodyPr vert="horz" lIns="92647" tIns="46324" rIns="92647" bIns="46324"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14763" y="0"/>
            <a:ext cx="2919413" cy="493876"/>
          </a:xfrm>
          <a:prstGeom prst="rect">
            <a:avLst/>
          </a:prstGeom>
        </p:spPr>
        <p:txBody>
          <a:bodyPr vert="horz" lIns="92647" tIns="46324" rIns="92647" bIns="46324" rtlCol="0"/>
          <a:lstStyle>
            <a:lvl1pPr algn="r" fontAlgn="auto">
              <a:spcBef>
                <a:spcPts val="0"/>
              </a:spcBef>
              <a:spcAft>
                <a:spcPts val="0"/>
              </a:spcAft>
              <a:defRPr sz="1200">
                <a:latin typeface="+mn-lt"/>
                <a:cs typeface="+mn-cs"/>
              </a:defRPr>
            </a:lvl1pPr>
          </a:lstStyle>
          <a:p>
            <a:pPr>
              <a:defRPr/>
            </a:pPr>
            <a:fld id="{371C854D-8508-4AC7-A9C5-263F5EA69820}" type="datetimeFigureOut">
              <a:rPr lang="en-US"/>
              <a:pPr>
                <a:defRPr/>
              </a:pPr>
              <a:t>1/28/2016</a:t>
            </a:fld>
            <a:endParaRPr lang="en-IN"/>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2647" tIns="46324" rIns="92647" bIns="46324" rtlCol="0" anchor="ctr"/>
          <a:lstStyle/>
          <a:p>
            <a:pPr lvl="0"/>
            <a:endParaRPr lang="en-IN" noProof="0"/>
          </a:p>
        </p:txBody>
      </p:sp>
      <p:sp>
        <p:nvSpPr>
          <p:cNvPr id="5" name="Notes Placeholder 4"/>
          <p:cNvSpPr>
            <a:spLocks noGrp="1"/>
          </p:cNvSpPr>
          <p:nvPr>
            <p:ph type="body" sz="quarter" idx="3"/>
          </p:nvPr>
        </p:nvSpPr>
        <p:spPr>
          <a:xfrm>
            <a:off x="673100" y="4686220"/>
            <a:ext cx="5389564" cy="4440080"/>
          </a:xfrm>
          <a:prstGeom prst="rect">
            <a:avLst/>
          </a:prstGeom>
        </p:spPr>
        <p:txBody>
          <a:bodyPr vert="horz" lIns="92647" tIns="46324" rIns="92647" bIns="463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9370840"/>
            <a:ext cx="2919414" cy="493875"/>
          </a:xfrm>
          <a:prstGeom prst="rect">
            <a:avLst/>
          </a:prstGeom>
        </p:spPr>
        <p:txBody>
          <a:bodyPr vert="horz" lIns="92647" tIns="46324" rIns="92647" bIns="46324"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14763" y="9370840"/>
            <a:ext cx="2919413" cy="493875"/>
          </a:xfrm>
          <a:prstGeom prst="rect">
            <a:avLst/>
          </a:prstGeom>
        </p:spPr>
        <p:txBody>
          <a:bodyPr vert="horz" lIns="92647" tIns="46324" rIns="92647" bIns="46324" rtlCol="0" anchor="b"/>
          <a:lstStyle>
            <a:lvl1pPr algn="r" fontAlgn="auto">
              <a:spcBef>
                <a:spcPts val="0"/>
              </a:spcBef>
              <a:spcAft>
                <a:spcPts val="0"/>
              </a:spcAft>
              <a:defRPr sz="1200">
                <a:latin typeface="+mn-lt"/>
                <a:cs typeface="+mn-cs"/>
              </a:defRPr>
            </a:lvl1pPr>
          </a:lstStyle>
          <a:p>
            <a:pPr>
              <a:defRPr/>
            </a:pPr>
            <a:fld id="{94176AB6-B680-49E0-9E8E-ADC8D6E2F13F}" type="slidenum">
              <a:rPr lang="en-IN"/>
              <a:pPr>
                <a:defRPr/>
              </a:pPr>
              <a:t>‹#›</a:t>
            </a:fld>
            <a:endParaRPr lang="en-IN"/>
          </a:p>
        </p:txBody>
      </p:sp>
    </p:spTree>
    <p:extLst>
      <p:ext uri="{BB962C8B-B14F-4D97-AF65-F5344CB8AC3E}">
        <p14:creationId xmlns="" xmlns:p14="http://schemas.microsoft.com/office/powerpoint/2010/main" val="15249387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2C3149-5135-42AE-B958-5D277A679262}" type="slidenum">
              <a:rPr lang="en-IN" smtClean="0"/>
              <a:pPr fontAlgn="base">
                <a:spcBef>
                  <a:spcPct val="0"/>
                </a:spcBef>
                <a:spcAft>
                  <a:spcPct val="0"/>
                </a:spcAft>
                <a:defRPr/>
              </a:pPr>
              <a:t>1</a:t>
            </a:fld>
            <a:endParaRPr lang="en-IN" smtClean="0"/>
          </a:p>
        </p:txBody>
      </p:sp>
    </p:spTree>
    <p:extLst>
      <p:ext uri="{BB962C8B-B14F-4D97-AF65-F5344CB8AC3E}">
        <p14:creationId xmlns="" xmlns:p14="http://schemas.microsoft.com/office/powerpoint/2010/main" val="235036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318E95FC-5616-4111-9D1C-50B6E0EB15DC}" type="datetime1">
              <a:rPr lang="en-US" smtClean="0"/>
              <a:pPr>
                <a:defRPr/>
              </a:pPr>
              <a:t>1/28/2016</a:t>
            </a:fld>
            <a:endParaRPr lang="en-US"/>
          </a:p>
        </p:txBody>
      </p:sp>
      <p:sp>
        <p:nvSpPr>
          <p:cNvPr id="17" name="Footer Placeholder 16"/>
          <p:cNvSpPr>
            <a:spLocks noGrp="1"/>
          </p:cNvSpPr>
          <p:nvPr>
            <p:ph type="ftr" sz="quarter" idx="11"/>
          </p:nvPr>
        </p:nvSpPr>
        <p:spPr/>
        <p:txBody>
          <a:bodyPr/>
          <a:lstStyle/>
          <a:p>
            <a:pPr>
              <a:defRPr/>
            </a:pPr>
            <a:r>
              <a:rPr lang="en-US" smtClean="0"/>
              <a:t>1</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B66E8D39-CDDC-4878-A996-B66CAFBC4C47}"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D7B726D-7236-4624-A1F1-19AEC7571D5C}" type="datetime1">
              <a:rPr lang="en-US" smtClean="0"/>
              <a:pPr>
                <a:defRPr/>
              </a:pPr>
              <a:t>1/28/2016</a:t>
            </a:fld>
            <a:endParaRPr lang="en-US"/>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pPr>
              <a:defRPr/>
            </a:pPr>
            <a:fld id="{C586EFF1-C3E9-497D-8DDE-A19A7BE7BFF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5918612-002B-49D4-8544-6374814005EC}" type="datetime1">
              <a:rPr lang="en-US" smtClean="0"/>
              <a:pPr>
                <a:defRPr/>
              </a:pPr>
              <a:t>1/28/2016</a:t>
            </a:fld>
            <a:endParaRPr lang="en-US"/>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pPr>
              <a:defRPr/>
            </a:pPr>
            <a:fld id="{B8A7E5B7-0C8E-42F8-B866-EF298900803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37F5524F-190C-483E-B9F0-51E7B1E6C6FD}" type="datetime1">
              <a:rPr lang="en-US" smtClean="0"/>
              <a:pPr>
                <a:defRPr/>
              </a:pPr>
              <a:t>1/28/2016</a:t>
            </a:fld>
            <a:endParaRPr lang="en-US"/>
          </a:p>
        </p:txBody>
      </p:sp>
      <p:sp>
        <p:nvSpPr>
          <p:cNvPr id="5" name="Footer Placeholder 4"/>
          <p:cNvSpPr>
            <a:spLocks noGrp="1"/>
          </p:cNvSpPr>
          <p:nvPr>
            <p:ph type="ftr" sz="quarter" idx="11"/>
          </p:nvPr>
        </p:nvSpPr>
        <p:spPr/>
        <p:txBody>
          <a:bodyPr/>
          <a:lstStyle/>
          <a:p>
            <a:pPr>
              <a:defRPr/>
            </a:pPr>
            <a:r>
              <a:rPr lang="en-US" smtClean="0"/>
              <a:t>1</a:t>
            </a:r>
            <a:endParaRPr lang="en-US"/>
          </a:p>
        </p:txBody>
      </p:sp>
      <p:sp>
        <p:nvSpPr>
          <p:cNvPr id="6" name="Slide Number Placeholder 5"/>
          <p:cNvSpPr>
            <a:spLocks noGrp="1"/>
          </p:cNvSpPr>
          <p:nvPr>
            <p:ph type="sldNum" sz="quarter" idx="12"/>
          </p:nvPr>
        </p:nvSpPr>
        <p:spPr/>
        <p:txBody>
          <a:bodyPr/>
          <a:lstStyle/>
          <a:p>
            <a:pPr>
              <a:defRPr/>
            </a:pPr>
            <a:fld id="{7AFD68A2-87C3-4AD4-8BDD-9E0254A30483}"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7C6C16F-AFEC-43DF-996F-F9F2403F1251}" type="datetime1">
              <a:rPr lang="en-US" smtClean="0"/>
              <a:pPr>
                <a:defRPr/>
              </a:pPr>
              <a:t>1/28/2016</a:t>
            </a:fld>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r>
              <a:rPr lang="en-US" smtClean="0"/>
              <a:t>1</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5AD36575-A3E2-4614-8857-489DC6419DA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6960FF13-F187-481E-96C3-4CDFB93AA8AD}" type="datetime1">
              <a:rPr lang="en-US" smtClean="0"/>
              <a:pPr>
                <a:defRPr/>
              </a:pPr>
              <a:t>1/28/2016</a:t>
            </a:fld>
            <a:endParaRPr lang="en-US"/>
          </a:p>
        </p:txBody>
      </p:sp>
      <p:sp>
        <p:nvSpPr>
          <p:cNvPr id="6" name="Footer Placeholder 5"/>
          <p:cNvSpPr>
            <a:spLocks noGrp="1"/>
          </p:cNvSpPr>
          <p:nvPr>
            <p:ph type="ftr" sz="quarter" idx="11"/>
          </p:nvPr>
        </p:nvSpPr>
        <p:spPr/>
        <p:txBody>
          <a:bodyPr/>
          <a:lstStyle/>
          <a:p>
            <a:pPr>
              <a:defRPr/>
            </a:pPr>
            <a:r>
              <a:rPr lang="en-US" smtClean="0"/>
              <a:t>1</a:t>
            </a:r>
            <a:endParaRPr lang="en-US"/>
          </a:p>
        </p:txBody>
      </p:sp>
      <p:sp>
        <p:nvSpPr>
          <p:cNvPr id="7" name="Slide Number Placeholder 6"/>
          <p:cNvSpPr>
            <a:spLocks noGrp="1"/>
          </p:cNvSpPr>
          <p:nvPr>
            <p:ph type="sldNum" sz="quarter" idx="12"/>
          </p:nvPr>
        </p:nvSpPr>
        <p:spPr/>
        <p:txBody>
          <a:bodyPr/>
          <a:lstStyle/>
          <a:p>
            <a:pPr>
              <a:defRPr/>
            </a:pPr>
            <a:fld id="{6EDB9868-4EF1-4D5C-B43F-FB70ED2BD33A}"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B7284CB8-5DBD-4264-A76A-E019602396DE}" type="datetime1">
              <a:rPr lang="en-US" smtClean="0"/>
              <a:pPr>
                <a:defRPr/>
              </a:pPr>
              <a:t>1/28/2016</a:t>
            </a:fld>
            <a:endParaRPr lang="en-US"/>
          </a:p>
        </p:txBody>
      </p:sp>
      <p:sp>
        <p:nvSpPr>
          <p:cNvPr id="8" name="Footer Placeholder 7"/>
          <p:cNvSpPr>
            <a:spLocks noGrp="1"/>
          </p:cNvSpPr>
          <p:nvPr>
            <p:ph type="ftr" sz="quarter" idx="11"/>
          </p:nvPr>
        </p:nvSpPr>
        <p:spPr/>
        <p:txBody>
          <a:bodyPr/>
          <a:lstStyle/>
          <a:p>
            <a:pPr>
              <a:defRPr/>
            </a:pPr>
            <a:r>
              <a:rPr lang="en-US" smtClean="0"/>
              <a:t>1</a:t>
            </a:r>
            <a:endParaRPr lang="en-US"/>
          </a:p>
        </p:txBody>
      </p:sp>
      <p:sp>
        <p:nvSpPr>
          <p:cNvPr id="9" name="Slide Number Placeholder 8"/>
          <p:cNvSpPr>
            <a:spLocks noGrp="1"/>
          </p:cNvSpPr>
          <p:nvPr>
            <p:ph type="sldNum" sz="quarter" idx="12"/>
          </p:nvPr>
        </p:nvSpPr>
        <p:spPr/>
        <p:txBody>
          <a:bodyPr/>
          <a:lstStyle/>
          <a:p>
            <a:pPr>
              <a:defRPr/>
            </a:pPr>
            <a:fld id="{24D04763-E560-42A7-9A77-250B622AD2C8}"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A47703B-7454-47D9-AC09-7CBBFB6B902E}" type="datetime1">
              <a:rPr lang="en-US" smtClean="0"/>
              <a:pPr>
                <a:defRPr/>
              </a:pPr>
              <a:t>1/28/2016</a:t>
            </a:fld>
            <a:endParaRPr lang="en-US"/>
          </a:p>
        </p:txBody>
      </p:sp>
      <p:sp>
        <p:nvSpPr>
          <p:cNvPr id="4" name="Footer Placeholder 3"/>
          <p:cNvSpPr>
            <a:spLocks noGrp="1"/>
          </p:cNvSpPr>
          <p:nvPr>
            <p:ph type="ftr" sz="quarter" idx="11"/>
          </p:nvPr>
        </p:nvSpPr>
        <p:spPr/>
        <p:txBody>
          <a:bodyPr/>
          <a:lstStyle/>
          <a:p>
            <a:pPr>
              <a:defRPr/>
            </a:pPr>
            <a:r>
              <a:rPr lang="en-US" smtClean="0"/>
              <a:t>1</a:t>
            </a:r>
            <a:endParaRPr lang="en-US"/>
          </a:p>
        </p:txBody>
      </p:sp>
      <p:sp>
        <p:nvSpPr>
          <p:cNvPr id="5" name="Slide Number Placeholder 4"/>
          <p:cNvSpPr>
            <a:spLocks noGrp="1"/>
          </p:cNvSpPr>
          <p:nvPr>
            <p:ph type="sldNum" sz="quarter" idx="12"/>
          </p:nvPr>
        </p:nvSpPr>
        <p:spPr/>
        <p:txBody>
          <a:bodyPr/>
          <a:lstStyle/>
          <a:p>
            <a:pPr>
              <a:defRPr/>
            </a:pPr>
            <a:fld id="{6417449F-0F41-4278-A8F3-25439C10B97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775979F-7B53-458F-81A7-601B01AA41DC}" type="datetime1">
              <a:rPr lang="en-US" smtClean="0"/>
              <a:pPr>
                <a:defRPr/>
              </a:pPr>
              <a:t>1/28/2016</a:t>
            </a:fld>
            <a:endParaRPr lang="en-US"/>
          </a:p>
        </p:txBody>
      </p:sp>
      <p:sp>
        <p:nvSpPr>
          <p:cNvPr id="3" name="Footer Placeholder 2"/>
          <p:cNvSpPr>
            <a:spLocks noGrp="1"/>
          </p:cNvSpPr>
          <p:nvPr>
            <p:ph type="ftr" sz="quarter" idx="11"/>
          </p:nvPr>
        </p:nvSpPr>
        <p:spPr/>
        <p:txBody>
          <a:bodyPr/>
          <a:lstStyle/>
          <a:p>
            <a:pPr>
              <a:defRPr/>
            </a:pPr>
            <a:r>
              <a:rPr lang="en-US" smtClean="0"/>
              <a:t>1</a:t>
            </a:r>
            <a:endParaRPr lang="en-US"/>
          </a:p>
        </p:txBody>
      </p:sp>
      <p:sp>
        <p:nvSpPr>
          <p:cNvPr id="4" name="Slide Number Placeholder 3"/>
          <p:cNvSpPr>
            <a:spLocks noGrp="1"/>
          </p:cNvSpPr>
          <p:nvPr>
            <p:ph type="sldNum" sz="quarter" idx="12"/>
          </p:nvPr>
        </p:nvSpPr>
        <p:spPr/>
        <p:txBody>
          <a:bodyPr/>
          <a:lstStyle/>
          <a:p>
            <a:pPr>
              <a:defRPr/>
            </a:pPr>
            <a:fld id="{C2F9F43F-E692-4867-8FF7-372DCB1BFCF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A805DD8A-F14B-42DB-A375-C0E907355998}" type="datetime1">
              <a:rPr lang="en-US" smtClean="0"/>
              <a:pPr>
                <a:defRPr/>
              </a:pPr>
              <a:t>1/28/2016</a:t>
            </a:fld>
            <a:endParaRPr lang="en-US"/>
          </a:p>
        </p:txBody>
      </p:sp>
      <p:sp>
        <p:nvSpPr>
          <p:cNvPr id="6" name="Footer Placeholder 5"/>
          <p:cNvSpPr>
            <a:spLocks noGrp="1"/>
          </p:cNvSpPr>
          <p:nvPr>
            <p:ph type="ftr" sz="quarter" idx="11"/>
          </p:nvPr>
        </p:nvSpPr>
        <p:spPr/>
        <p:txBody>
          <a:bodyPr/>
          <a:lstStyle/>
          <a:p>
            <a:pPr>
              <a:defRPr/>
            </a:pPr>
            <a:r>
              <a:rPr lang="en-US" smtClean="0"/>
              <a:t>1</a:t>
            </a:r>
            <a:endParaRPr lang="en-US"/>
          </a:p>
        </p:txBody>
      </p:sp>
      <p:sp>
        <p:nvSpPr>
          <p:cNvPr id="7" name="Slide Number Placeholder 6"/>
          <p:cNvSpPr>
            <a:spLocks noGrp="1"/>
          </p:cNvSpPr>
          <p:nvPr>
            <p:ph type="sldNum" sz="quarter" idx="12"/>
          </p:nvPr>
        </p:nvSpPr>
        <p:spPr/>
        <p:txBody>
          <a:bodyPr/>
          <a:lstStyle/>
          <a:p>
            <a:pPr>
              <a:defRPr/>
            </a:pPr>
            <a:fld id="{F8887509-909F-4DB1-B134-7FE7E2DE229A}"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CA1AFA2-AF64-443E-8AC0-1FB9417C3E30}" type="datetime1">
              <a:rPr lang="en-US" smtClean="0"/>
              <a:pPr>
                <a:defRPr/>
              </a:pPr>
              <a:t>1/28/2016</a:t>
            </a:fld>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r>
              <a:rPr lang="en-US" smtClean="0"/>
              <a:t>1</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BF151CB7-029A-4893-89CB-81F8993931D7}"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0AC646AE-89E5-4710-8CD0-1C86F82881E3}" type="datetime1">
              <a:rPr lang="en-US" smtClean="0"/>
              <a:pPr>
                <a:defRPr/>
              </a:pPr>
              <a:t>1/28/2016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r>
              <a:rPr lang="en-US" smtClean="0"/>
              <a:t>1</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7251C3CA-BE6F-4755-BEBB-F8E7BB27E3D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conomictimes.indiatimes.com/news/economy/infrastructure/saarc-connectivity-india-inks-landmark-motor-pact-with-bhutan-bangladesh-and-nepal/articleshow/47676229.cm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arc-sec.org/areaofcooperation/detail.php?activity_id=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6" descr="ICAI.jpg"/>
          <p:cNvPicPr>
            <a:picLocks noChangeAspect="1"/>
          </p:cNvPicPr>
          <p:nvPr/>
        </p:nvPicPr>
        <p:blipFill>
          <a:blip r:embed="rId3" cstate="print"/>
          <a:srcRect/>
          <a:stretch>
            <a:fillRect/>
          </a:stretch>
        </p:blipFill>
        <p:spPr bwMode="auto">
          <a:xfrm>
            <a:off x="7543800" y="152400"/>
            <a:ext cx="1371600" cy="1240971"/>
          </a:xfrm>
          <a:prstGeom prst="rect">
            <a:avLst/>
          </a:prstGeom>
          <a:noFill/>
          <a:ln w="9525">
            <a:noFill/>
            <a:miter lim="800000"/>
            <a:headEnd/>
            <a:tailEnd/>
          </a:ln>
        </p:spPr>
      </p:pic>
      <p:sp>
        <p:nvSpPr>
          <p:cNvPr id="4" name="TextBox 3"/>
          <p:cNvSpPr txBox="1"/>
          <p:nvPr/>
        </p:nvSpPr>
        <p:spPr>
          <a:xfrm>
            <a:off x="152400" y="1752600"/>
            <a:ext cx="8839200" cy="1785104"/>
          </a:xfrm>
          <a:prstGeom prst="rect">
            <a:avLst/>
          </a:prstGeom>
          <a:noFill/>
        </p:spPr>
        <p:txBody>
          <a:bodyPr wrap="square" rtlCol="0">
            <a:spAutoFit/>
          </a:bodyPr>
          <a:lstStyle/>
          <a:p>
            <a:r>
              <a:rPr lang="en-US" sz="2800" dirty="0" smtClean="0">
                <a:solidFill>
                  <a:schemeClr val="bg1">
                    <a:lumMod val="95000"/>
                  </a:schemeClr>
                </a:solidFill>
                <a:latin typeface="Century" pitchFamily="18" charset="0"/>
              </a:rPr>
              <a:t>TRADE AND INVESTMENT – Opportunities and </a:t>
            </a:r>
            <a:r>
              <a:rPr lang="en-US" sz="2800" dirty="0" smtClean="0">
                <a:solidFill>
                  <a:schemeClr val="bg1">
                    <a:lumMod val="95000"/>
                  </a:schemeClr>
                </a:solidFill>
                <a:latin typeface="Century" pitchFamily="18" charset="0"/>
              </a:rPr>
              <a:t>Challenges </a:t>
            </a:r>
          </a:p>
          <a:p>
            <a:endParaRPr lang="en-US" dirty="0" smtClean="0"/>
          </a:p>
          <a:p>
            <a:endParaRPr lang="en-US" dirty="0" smtClean="0"/>
          </a:p>
          <a:p>
            <a:endParaRPr lang="en-US" dirty="0"/>
          </a:p>
        </p:txBody>
      </p:sp>
      <p:pic>
        <p:nvPicPr>
          <p:cNvPr id="5" name="Content Placeholder 5" descr="2.jpg"/>
          <p:cNvPicPr>
            <a:picLocks noChangeAspect="1"/>
          </p:cNvPicPr>
          <p:nvPr/>
        </p:nvPicPr>
        <p:blipFill>
          <a:blip r:embed="rId4" cstate="print"/>
          <a:srcRect t="8971" b="8971"/>
          <a:stretch>
            <a:fillRect/>
          </a:stretch>
        </p:blipFill>
        <p:spPr>
          <a:xfrm rot="21278594">
            <a:off x="379765" y="3299202"/>
            <a:ext cx="3507428" cy="3402505"/>
          </a:xfrm>
          <a:prstGeom prst="ellipse">
            <a:avLst/>
          </a:prstGeom>
          <a:ln>
            <a:noFill/>
          </a:ln>
          <a:effectLst>
            <a:softEdge rad="112500"/>
          </a:effectLst>
        </p:spPr>
      </p:pic>
      <p:sp>
        <p:nvSpPr>
          <p:cNvPr id="6" name="Subtitle 5"/>
          <p:cNvSpPr>
            <a:spLocks noGrp="1"/>
          </p:cNvSpPr>
          <p:nvPr>
            <p:ph type="subTitle" idx="1"/>
          </p:nvPr>
        </p:nvSpPr>
        <p:spPr>
          <a:xfrm>
            <a:off x="4800600" y="5029200"/>
            <a:ext cx="4343400" cy="1600200"/>
          </a:xfrm>
        </p:spPr>
        <p:txBody>
          <a:bodyPr/>
          <a:lstStyle/>
          <a:p>
            <a:r>
              <a:rPr lang="en-US" b="1" dirty="0" smtClean="0">
                <a:solidFill>
                  <a:schemeClr val="accent1">
                    <a:lumMod val="75000"/>
                  </a:schemeClr>
                </a:solidFill>
                <a:latin typeface="Book Antiqua" pitchFamily="18" charset="0"/>
              </a:rPr>
              <a:t>CA. J. </a:t>
            </a:r>
            <a:r>
              <a:rPr lang="en-US" b="1" dirty="0" err="1" smtClean="0">
                <a:solidFill>
                  <a:schemeClr val="accent1">
                    <a:lumMod val="75000"/>
                  </a:schemeClr>
                </a:solidFill>
                <a:latin typeface="Book Antiqua" pitchFamily="18" charset="0"/>
              </a:rPr>
              <a:t>Venkateswarlu</a:t>
            </a:r>
            <a:endParaRPr lang="en-US" b="1" dirty="0" smtClean="0">
              <a:solidFill>
                <a:schemeClr val="accent1">
                  <a:lumMod val="75000"/>
                </a:schemeClr>
              </a:solidFill>
              <a:latin typeface="Book Antiqua" pitchFamily="18" charset="0"/>
            </a:endParaRPr>
          </a:p>
          <a:p>
            <a:r>
              <a:rPr lang="en-US" b="1" dirty="0" smtClean="0">
                <a:solidFill>
                  <a:schemeClr val="accent1">
                    <a:lumMod val="75000"/>
                  </a:schemeClr>
                </a:solidFill>
                <a:latin typeface="Book Antiqua" pitchFamily="18" charset="0"/>
              </a:rPr>
              <a:t>      Central </a:t>
            </a:r>
            <a:r>
              <a:rPr lang="en-US" b="1" dirty="0" smtClean="0">
                <a:solidFill>
                  <a:schemeClr val="accent1">
                    <a:lumMod val="75000"/>
                  </a:schemeClr>
                </a:solidFill>
                <a:latin typeface="Book Antiqua" pitchFamily="18" charset="0"/>
              </a:rPr>
              <a:t>Council </a:t>
            </a:r>
            <a:r>
              <a:rPr lang="en-US" b="1" dirty="0" smtClean="0">
                <a:solidFill>
                  <a:schemeClr val="accent1">
                    <a:lumMod val="75000"/>
                  </a:schemeClr>
                </a:solidFill>
                <a:latin typeface="Book Antiqua" pitchFamily="18" charset="0"/>
              </a:rPr>
              <a:t>       Member</a:t>
            </a:r>
            <a:r>
              <a:rPr lang="en-US" b="1" dirty="0" smtClean="0">
                <a:solidFill>
                  <a:schemeClr val="accent1">
                    <a:lumMod val="75000"/>
                  </a:schemeClr>
                </a:solidFill>
                <a:latin typeface="Book Antiqua" pitchFamily="18" charset="0"/>
              </a:rPr>
              <a:t>, ICAI</a:t>
            </a:r>
          </a:p>
          <a:p>
            <a:endParaRPr lang="en-US" dirty="0">
              <a:latin typeface="Book Antiqua" pitchFamily="18"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13461"/>
            <a:ext cx="8229600" cy="1252728"/>
          </a:xfrm>
        </p:spPr>
        <p:txBody>
          <a:bodyPr/>
          <a:lstStyle/>
          <a:p>
            <a:r>
              <a:rPr lang="en-US" dirty="0" smtClean="0">
                <a:latin typeface="Century" pitchFamily="18" charset="0"/>
              </a:rPr>
              <a:t>CHALLENGES</a:t>
            </a:r>
            <a:endParaRPr lang="en-US" dirty="0">
              <a:latin typeface="Century" pitchFamily="18" charset="0"/>
            </a:endParaRPr>
          </a:p>
        </p:txBody>
      </p:sp>
      <p:sp>
        <p:nvSpPr>
          <p:cNvPr id="8" name="Slide Number Placeholder 7"/>
          <p:cNvSpPr>
            <a:spLocks noGrp="1"/>
          </p:cNvSpPr>
          <p:nvPr>
            <p:ph type="sldNum" sz="quarter" idx="12"/>
          </p:nvPr>
        </p:nvSpPr>
        <p:spPr/>
        <p:txBody>
          <a:bodyPr/>
          <a:lstStyle/>
          <a:p>
            <a:pPr>
              <a:defRPr/>
            </a:pPr>
            <a:fld id="{6EDB9868-4EF1-4D5C-B43F-FB70ED2BD33A}" type="slidenum">
              <a:rPr lang="en-US" sz="1200" smtClean="0"/>
              <a:pPr>
                <a:defRPr/>
              </a:pPr>
              <a:t>10</a:t>
            </a:fld>
            <a:endParaRPr lang="en-US" sz="1200" dirty="0"/>
          </a:p>
        </p:txBody>
      </p:sp>
      <p:pic>
        <p:nvPicPr>
          <p:cNvPr id="5" name="Content Placeholder 4" descr="11.jpg"/>
          <p:cNvPicPr>
            <a:picLocks noGrp="1" noChangeAspect="1"/>
          </p:cNvPicPr>
          <p:nvPr>
            <p:ph sz="quarter" idx="1"/>
          </p:nvPr>
        </p:nvPicPr>
        <p:blipFill>
          <a:blip r:embed="rId2" cstate="print"/>
          <a:stretch>
            <a:fillRect/>
          </a:stretch>
        </p:blipFill>
        <p:spPr>
          <a:xfrm>
            <a:off x="685801" y="2438400"/>
            <a:ext cx="2895600" cy="3124200"/>
          </a:xfrm>
          <a:prstGeom prst="rect">
            <a:avLst/>
          </a:prstGeom>
          <a:ln>
            <a:noFill/>
          </a:ln>
          <a:effectLst>
            <a:softEdge rad="112500"/>
          </a:effectLst>
        </p:spPr>
      </p:pic>
      <p:sp>
        <p:nvSpPr>
          <p:cNvPr id="4" name="Content Placeholder 3"/>
          <p:cNvSpPr>
            <a:spLocks noGrp="1"/>
          </p:cNvSpPr>
          <p:nvPr>
            <p:ph sz="quarter" idx="2"/>
          </p:nvPr>
        </p:nvSpPr>
        <p:spPr>
          <a:xfrm>
            <a:off x="3886200" y="2679192"/>
            <a:ext cx="4581144" cy="3188208"/>
          </a:xfrm>
        </p:spPr>
        <p:txBody>
          <a:bodyPr>
            <a:normAutofit fontScale="92500" lnSpcReduction="20000"/>
          </a:bodyPr>
          <a:lstStyle/>
          <a:p>
            <a:pPr algn="just">
              <a:buFont typeface="Wingdings" panose="05000000000000000000" pitchFamily="2" charset="2"/>
              <a:buChar char="v"/>
            </a:pPr>
            <a:r>
              <a:rPr lang="en-US" dirty="0" smtClean="0">
                <a:latin typeface="Century" pitchFamily="18" charset="0"/>
              </a:rPr>
              <a:t>South Asian exports </a:t>
            </a:r>
            <a:r>
              <a:rPr lang="en-US" b="1" dirty="0" smtClean="0">
                <a:latin typeface="Century" pitchFamily="18" charset="0"/>
              </a:rPr>
              <a:t>lacks diversity</a:t>
            </a:r>
            <a:r>
              <a:rPr lang="en-US" dirty="0" smtClean="0">
                <a:latin typeface="Century" pitchFamily="18" charset="0"/>
              </a:rPr>
              <a:t> in terms of products and markets.</a:t>
            </a:r>
          </a:p>
          <a:p>
            <a:pPr algn="just">
              <a:buNone/>
            </a:pPr>
            <a:endParaRPr lang="en-US" dirty="0" smtClean="0">
              <a:latin typeface="Century" pitchFamily="18" charset="0"/>
            </a:endParaRPr>
          </a:p>
          <a:p>
            <a:pPr algn="just">
              <a:buFont typeface="Wingdings" panose="05000000000000000000" pitchFamily="2" charset="2"/>
              <a:buChar char="v"/>
            </a:pPr>
            <a:r>
              <a:rPr lang="en-US" dirty="0" smtClean="0">
                <a:latin typeface="Century" pitchFamily="18" charset="0"/>
              </a:rPr>
              <a:t>The </a:t>
            </a:r>
            <a:r>
              <a:rPr lang="en-US" b="1" dirty="0" smtClean="0">
                <a:latin typeface="Century" pitchFamily="18" charset="0"/>
              </a:rPr>
              <a:t>import-substitution policies </a:t>
            </a:r>
            <a:r>
              <a:rPr lang="en-US" dirty="0" smtClean="0">
                <a:latin typeface="Century" pitchFamily="18" charset="0"/>
              </a:rPr>
              <a:t>of South Asia worked toward limiting not just total trade but in some ways asymmetrically toward limiting intraregional trade.</a:t>
            </a:r>
          </a:p>
          <a:p>
            <a:endParaRPr lang="en-US" dirty="0">
              <a:latin typeface="Century" pitchFamily="18" charset="0"/>
            </a:endParaRPr>
          </a:p>
        </p:txBody>
      </p:sp>
      <p:pic>
        <p:nvPicPr>
          <p:cNvPr id="6" name="Picture 3" descr="ICAI.jpg"/>
          <p:cNvPicPr>
            <a:picLocks noChangeAspect="1"/>
          </p:cNvPicPr>
          <p:nvPr/>
        </p:nvPicPr>
        <p:blipFill>
          <a:blip r:embed="rId3"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pitchFamily="18" charset="0"/>
              </a:rPr>
              <a:t>CHALLENGES</a:t>
            </a:r>
            <a:endParaRPr lang="en-US" dirty="0">
              <a:latin typeface="Century" pitchFamily="18" charset="0"/>
            </a:endParaRPr>
          </a:p>
        </p:txBody>
      </p:sp>
      <p:sp>
        <p:nvSpPr>
          <p:cNvPr id="8" name="Slide Number Placeholder 7"/>
          <p:cNvSpPr>
            <a:spLocks noGrp="1"/>
          </p:cNvSpPr>
          <p:nvPr>
            <p:ph type="sldNum" sz="quarter" idx="12"/>
          </p:nvPr>
        </p:nvSpPr>
        <p:spPr/>
        <p:txBody>
          <a:bodyPr/>
          <a:lstStyle/>
          <a:p>
            <a:pPr>
              <a:defRPr/>
            </a:pPr>
            <a:fld id="{6EDB9868-4EF1-4D5C-B43F-FB70ED2BD33A}" type="slidenum">
              <a:rPr lang="en-US" sz="1200" smtClean="0"/>
              <a:pPr>
                <a:defRPr/>
              </a:pPr>
              <a:t>11</a:t>
            </a:fld>
            <a:endParaRPr lang="en-US" sz="1200" dirty="0"/>
          </a:p>
        </p:txBody>
      </p:sp>
      <p:sp>
        <p:nvSpPr>
          <p:cNvPr id="9" name="Content Placeholder 8"/>
          <p:cNvSpPr>
            <a:spLocks noGrp="1"/>
          </p:cNvSpPr>
          <p:nvPr>
            <p:ph sz="quarter" idx="1"/>
          </p:nvPr>
        </p:nvSpPr>
        <p:spPr/>
        <p:txBody>
          <a:bodyPr>
            <a:normAutofit/>
          </a:bodyPr>
          <a:lstStyle/>
          <a:p>
            <a:pPr algn="just">
              <a:buFont typeface="Wingdings" panose="05000000000000000000" pitchFamily="2" charset="2"/>
              <a:buChar char="v"/>
            </a:pPr>
            <a:r>
              <a:rPr lang="en-US" sz="2000" dirty="0" smtClean="0">
                <a:latin typeface="Century" pitchFamily="18" charset="0"/>
              </a:rPr>
              <a:t>South Asia remains much </a:t>
            </a:r>
            <a:r>
              <a:rPr lang="en-US" sz="2000" b="1" dirty="0" smtClean="0">
                <a:latin typeface="Century" pitchFamily="18" charset="0"/>
              </a:rPr>
              <a:t>less integrated into global manufacturing supply chains </a:t>
            </a:r>
            <a:r>
              <a:rPr lang="en-US" sz="2000" dirty="0" smtClean="0">
                <a:latin typeface="Century" pitchFamily="18" charset="0"/>
              </a:rPr>
              <a:t>due to the low value-added nature of much of their exports and their lack of competitiveness with East Asian manufacturing hubs. </a:t>
            </a:r>
          </a:p>
          <a:p>
            <a:pPr algn="just"/>
            <a:endParaRPr lang="en-US" sz="2000" dirty="0" smtClean="0">
              <a:latin typeface="Century" pitchFamily="18" charset="0"/>
            </a:endParaRPr>
          </a:p>
          <a:p>
            <a:pPr algn="just">
              <a:buFont typeface="Wingdings" panose="05000000000000000000" pitchFamily="2" charset="2"/>
              <a:buChar char="v"/>
            </a:pPr>
            <a:r>
              <a:rPr lang="en-US" sz="2000" dirty="0" smtClean="0">
                <a:latin typeface="Century" pitchFamily="18" charset="0"/>
              </a:rPr>
              <a:t>This reflects a broad range of problems, including political uncertainties as well as the weak business climate and poor infrastructure.</a:t>
            </a:r>
          </a:p>
          <a:p>
            <a:endParaRPr lang="en-US" dirty="0"/>
          </a:p>
        </p:txBody>
      </p:sp>
      <p:pic>
        <p:nvPicPr>
          <p:cNvPr id="6"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lstStyle/>
          <a:p>
            <a:r>
              <a:rPr lang="en-US" dirty="0" smtClean="0"/>
              <a:t>CHALLENGES</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12</a:t>
            </a:fld>
            <a:endParaRPr lang="en-US" sz="1200" dirty="0"/>
          </a:p>
        </p:txBody>
      </p:sp>
      <p:sp>
        <p:nvSpPr>
          <p:cNvPr id="2" name="Content Placeholder 1"/>
          <p:cNvSpPr>
            <a:spLocks noGrp="1"/>
          </p:cNvSpPr>
          <p:nvPr>
            <p:ph sz="quarter" idx="1"/>
          </p:nvPr>
        </p:nvSpPr>
        <p:spPr>
          <a:xfrm>
            <a:off x="867833" y="2514600"/>
            <a:ext cx="7666567" cy="3886200"/>
          </a:xfrm>
        </p:spPr>
        <p:txBody>
          <a:bodyPr>
            <a:normAutofit fontScale="92500" lnSpcReduction="20000"/>
          </a:bodyPr>
          <a:lstStyle/>
          <a:p>
            <a:pPr algn="just">
              <a:buFont typeface="Wingdings" panose="05000000000000000000" pitchFamily="2" charset="2"/>
              <a:buChar char="v"/>
            </a:pPr>
            <a:r>
              <a:rPr lang="en-US" sz="1900" dirty="0" smtClean="0">
                <a:latin typeface="Century" pitchFamily="18" charset="0"/>
              </a:rPr>
              <a:t>Individual South Asian nations have not been fundamentally averse to global and regional trade agreements. Beginning from South Asia’s own South Asian Free Trade Agreement (SAFTA) to global regimes such as WTO, the South Asian states have signed on the dotted line faster than they have mustered the commitment required to trade freely, including with their immediate neighbors.</a:t>
            </a:r>
          </a:p>
          <a:p>
            <a:pPr algn="just">
              <a:buFont typeface="Wingdings" panose="05000000000000000000" pitchFamily="2" charset="2"/>
              <a:buChar char="v"/>
            </a:pPr>
            <a:endParaRPr lang="en-US" sz="1900" dirty="0">
              <a:latin typeface="Century" pitchFamily="18" charset="0"/>
            </a:endParaRPr>
          </a:p>
          <a:p>
            <a:pPr algn="just">
              <a:buFont typeface="Wingdings" panose="05000000000000000000" pitchFamily="2" charset="2"/>
              <a:buChar char="v"/>
            </a:pPr>
            <a:r>
              <a:rPr lang="en-US" sz="1900" dirty="0" smtClean="0">
                <a:latin typeface="Century" pitchFamily="18" charset="0"/>
              </a:rPr>
              <a:t>While the agreements themselves remain stuck at various stages of implementation, there almost appears to be an industry on overdrive dedicated to devising </a:t>
            </a:r>
            <a:r>
              <a:rPr lang="en-US" sz="1900" b="1" dirty="0" smtClean="0">
                <a:latin typeface="Century" pitchFamily="18" charset="0"/>
              </a:rPr>
              <a:t>non-tariff barriers (NTBs) </a:t>
            </a:r>
            <a:r>
              <a:rPr lang="en-US" sz="1900" dirty="0" smtClean="0">
                <a:latin typeface="Century" pitchFamily="18" charset="0"/>
              </a:rPr>
              <a:t>in all South Asian countries.</a:t>
            </a:r>
          </a:p>
          <a:p>
            <a:pPr lvl="1">
              <a:buFont typeface="Wingdings" pitchFamily="2" charset="2"/>
              <a:buChar char="Ø"/>
            </a:pPr>
            <a:r>
              <a:rPr lang="en-US" sz="1900" dirty="0" smtClean="0">
                <a:latin typeface="Century" pitchFamily="18" charset="0"/>
              </a:rPr>
              <a:t>That also lead to informal trade and third country trade </a:t>
            </a:r>
          </a:p>
          <a:p>
            <a:pPr algn="just"/>
            <a:endParaRPr lang="en-US" sz="1900" dirty="0" smtClean="0">
              <a:latin typeface="Century" pitchFamily="18" charset="0"/>
            </a:endParaRPr>
          </a:p>
          <a:p>
            <a:pPr algn="just">
              <a:buFont typeface="Wingdings" panose="05000000000000000000" pitchFamily="2" charset="2"/>
              <a:buChar char="v"/>
            </a:pPr>
            <a:r>
              <a:rPr lang="en-US" sz="1900" dirty="0" smtClean="0">
                <a:latin typeface="Century" pitchFamily="18" charset="0"/>
              </a:rPr>
              <a:t> </a:t>
            </a:r>
            <a:r>
              <a:rPr lang="en-US" sz="1900" b="1" dirty="0" smtClean="0">
                <a:latin typeface="Century" pitchFamily="18" charset="0"/>
              </a:rPr>
              <a:t>P</a:t>
            </a:r>
            <a:r>
              <a:rPr lang="en-US" sz="1900" b="1" dirty="0" smtClean="0">
                <a:latin typeface="Century" pitchFamily="18" charset="0"/>
              </a:rPr>
              <a:t>olitical tension in the region amongst the nations has </a:t>
            </a:r>
            <a:r>
              <a:rPr lang="en-US" sz="1900" dirty="0" smtClean="0">
                <a:latin typeface="Century" pitchFamily="18" charset="0"/>
              </a:rPr>
              <a:t>hampered the growth of the </a:t>
            </a:r>
            <a:r>
              <a:rPr lang="en-US" sz="1900" dirty="0" err="1" smtClean="0">
                <a:latin typeface="Century" pitchFamily="18" charset="0"/>
              </a:rPr>
              <a:t>internation</a:t>
            </a:r>
            <a:r>
              <a:rPr lang="en-US" sz="1900" dirty="0" smtClean="0">
                <a:latin typeface="Century" pitchFamily="18" charset="0"/>
              </a:rPr>
              <a:t> as well as intra region trade.</a:t>
            </a:r>
            <a:endParaRPr lang="en-US" sz="1900" dirty="0" smtClean="0">
              <a:latin typeface="Century" pitchFamily="18" charset="0"/>
            </a:endParaRPr>
          </a:p>
          <a:p>
            <a:endParaRPr lang="en-US" dirty="0"/>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normAutofit/>
          </a:bodyPr>
          <a:lstStyle/>
          <a:p>
            <a:r>
              <a:rPr lang="en-US" dirty="0" smtClean="0"/>
              <a:t>OPPORTUNITIES</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400" smtClean="0"/>
              <a:pPr>
                <a:defRPr/>
              </a:pPr>
              <a:t>13</a:t>
            </a:fld>
            <a:endParaRPr lang="en-US" sz="1400" dirty="0"/>
          </a:p>
        </p:txBody>
      </p:sp>
      <p:pic>
        <p:nvPicPr>
          <p:cNvPr id="5"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pic>
        <p:nvPicPr>
          <p:cNvPr id="9" name="Picture 8" descr="saarc.jpg"/>
          <p:cNvPicPr>
            <a:picLocks noChangeAspect="1"/>
          </p:cNvPicPr>
          <p:nvPr/>
        </p:nvPicPr>
        <p:blipFill>
          <a:blip r:embed="rId3"/>
          <a:stretch>
            <a:fillRect/>
          </a:stretch>
        </p:blipFill>
        <p:spPr>
          <a:xfrm>
            <a:off x="609600" y="1905000"/>
            <a:ext cx="2943225" cy="2971800"/>
          </a:xfrm>
          <a:prstGeom prst="rect">
            <a:avLst/>
          </a:prstGeom>
        </p:spPr>
      </p:pic>
      <p:pic>
        <p:nvPicPr>
          <p:cNvPr id="13" name="Picture 12" descr="ch1.png"/>
          <p:cNvPicPr>
            <a:picLocks noChangeAspect="1"/>
          </p:cNvPicPr>
          <p:nvPr/>
        </p:nvPicPr>
        <p:blipFill>
          <a:blip r:embed="rId4"/>
          <a:stretch>
            <a:fillRect/>
          </a:stretch>
        </p:blipFill>
        <p:spPr>
          <a:xfrm>
            <a:off x="4495800" y="2057400"/>
            <a:ext cx="3519996" cy="2971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2260"/>
            <a:ext cx="8229600" cy="1252728"/>
          </a:xfrm>
        </p:spPr>
        <p:txBody>
          <a:bodyPr/>
          <a:lstStyle/>
          <a:p>
            <a:r>
              <a:rPr lang="en-US" dirty="0" smtClean="0"/>
              <a:t>OPPORTUNITIES</a:t>
            </a:r>
            <a:endParaRPr lang="en-US" dirty="0"/>
          </a:p>
        </p:txBody>
      </p:sp>
      <p:sp>
        <p:nvSpPr>
          <p:cNvPr id="8" name="Slide Number Placeholder 7"/>
          <p:cNvSpPr>
            <a:spLocks noGrp="1"/>
          </p:cNvSpPr>
          <p:nvPr>
            <p:ph type="sldNum" sz="quarter" idx="12"/>
          </p:nvPr>
        </p:nvSpPr>
        <p:spPr/>
        <p:txBody>
          <a:bodyPr/>
          <a:lstStyle/>
          <a:p>
            <a:pPr>
              <a:defRPr/>
            </a:pPr>
            <a:fld id="{6EDB9868-4EF1-4D5C-B43F-FB70ED2BD33A}" type="slidenum">
              <a:rPr lang="en-US" sz="1200" smtClean="0"/>
              <a:pPr>
                <a:defRPr/>
              </a:pPr>
              <a:t>14</a:t>
            </a:fld>
            <a:endParaRPr lang="en-US" sz="1200" dirty="0"/>
          </a:p>
        </p:txBody>
      </p:sp>
      <p:pic>
        <p:nvPicPr>
          <p:cNvPr id="7" name="Content Placeholder 6" descr="14.jpg"/>
          <p:cNvPicPr>
            <a:picLocks noGrp="1" noChangeAspect="1"/>
          </p:cNvPicPr>
          <p:nvPr>
            <p:ph sz="quarter" idx="1"/>
          </p:nvPr>
        </p:nvPicPr>
        <p:blipFill>
          <a:blip r:embed="rId2" cstate="print"/>
          <a:stretch>
            <a:fillRect/>
          </a:stretch>
        </p:blipFill>
        <p:spPr>
          <a:xfrm>
            <a:off x="457200" y="2743200"/>
            <a:ext cx="4191000" cy="3352800"/>
          </a:xfrm>
          <a:prstGeom prst="rect">
            <a:avLst/>
          </a:prstGeom>
          <a:ln>
            <a:noFill/>
          </a:ln>
          <a:effectLst>
            <a:softEdge rad="112500"/>
          </a:effectLst>
        </p:spPr>
      </p:pic>
      <p:sp>
        <p:nvSpPr>
          <p:cNvPr id="6" name="Content Placeholder 5"/>
          <p:cNvSpPr>
            <a:spLocks noGrp="1"/>
          </p:cNvSpPr>
          <p:nvPr>
            <p:ph sz="quarter" idx="2"/>
          </p:nvPr>
        </p:nvSpPr>
        <p:spPr>
          <a:xfrm>
            <a:off x="4645152" y="2971800"/>
            <a:ext cx="3822192" cy="2743200"/>
          </a:xfrm>
        </p:spPr>
        <p:txBody>
          <a:bodyPr>
            <a:normAutofit fontScale="92500" lnSpcReduction="10000"/>
          </a:bodyPr>
          <a:lstStyle/>
          <a:p>
            <a:pPr algn="just"/>
            <a:r>
              <a:rPr lang="en-US" sz="2500" dirty="0" smtClean="0">
                <a:latin typeface="Century" pitchFamily="18" charset="0"/>
              </a:rPr>
              <a:t>Trade within South Asia can be more than doubled if </a:t>
            </a:r>
            <a:r>
              <a:rPr lang="en-US" sz="2500" b="1" dirty="0" smtClean="0">
                <a:latin typeface="Century" pitchFamily="18" charset="0"/>
              </a:rPr>
              <a:t>appropriate regional agreements on roads, rail, air, and shipping are put in place enabling seamless movement.</a:t>
            </a:r>
          </a:p>
          <a:p>
            <a:endParaRPr lang="en-US" dirty="0">
              <a:latin typeface="Century" pitchFamily="18" charset="0"/>
            </a:endParaRPr>
          </a:p>
        </p:txBody>
      </p:sp>
      <p:pic>
        <p:nvPicPr>
          <p:cNvPr id="4" name="Picture 3" descr="ICAI.jpg"/>
          <p:cNvPicPr>
            <a:picLocks noChangeAspect="1"/>
          </p:cNvPicPr>
          <p:nvPr/>
        </p:nvPicPr>
        <p:blipFill>
          <a:blip r:embed="rId3"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09744"/>
            <a:ext cx="8229600" cy="1252728"/>
          </a:xfrm>
        </p:spPr>
        <p:txBody>
          <a:bodyPr/>
          <a:lstStyle/>
          <a:p>
            <a:r>
              <a:rPr lang="en-US" dirty="0" smtClean="0"/>
              <a:t>OPPORTUNITIES</a:t>
            </a:r>
            <a:endParaRPr lang="en-US" dirty="0"/>
          </a:p>
        </p:txBody>
      </p:sp>
      <p:sp>
        <p:nvSpPr>
          <p:cNvPr id="8" name="Slide Number Placeholder 7"/>
          <p:cNvSpPr>
            <a:spLocks noGrp="1"/>
          </p:cNvSpPr>
          <p:nvPr>
            <p:ph type="sldNum" sz="quarter" idx="12"/>
          </p:nvPr>
        </p:nvSpPr>
        <p:spPr/>
        <p:txBody>
          <a:bodyPr/>
          <a:lstStyle/>
          <a:p>
            <a:pPr>
              <a:defRPr/>
            </a:pPr>
            <a:fld id="{6EDB9868-4EF1-4D5C-B43F-FB70ED2BD33A}" type="slidenum">
              <a:rPr lang="en-US" sz="1200" smtClean="0"/>
              <a:pPr>
                <a:defRPr/>
              </a:pPr>
              <a:t>15</a:t>
            </a:fld>
            <a:endParaRPr lang="en-US" sz="1200" dirty="0"/>
          </a:p>
        </p:txBody>
      </p:sp>
      <p:pic>
        <p:nvPicPr>
          <p:cNvPr id="9" name="Content Placeholder 8" descr="21.jpg"/>
          <p:cNvPicPr>
            <a:picLocks noGrp="1" noChangeAspect="1"/>
          </p:cNvPicPr>
          <p:nvPr>
            <p:ph sz="quarter" idx="1"/>
          </p:nvPr>
        </p:nvPicPr>
        <p:blipFill>
          <a:blip r:embed="rId2" cstate="print"/>
          <a:stretch>
            <a:fillRect/>
          </a:stretch>
        </p:blipFill>
        <p:spPr>
          <a:xfrm>
            <a:off x="762000" y="2819400"/>
            <a:ext cx="3657600" cy="3124200"/>
          </a:xfrm>
          <a:prstGeom prst="rect">
            <a:avLst/>
          </a:prstGeom>
          <a:ln>
            <a:noFill/>
          </a:ln>
          <a:effectLst>
            <a:softEdge rad="112500"/>
          </a:effectLst>
        </p:spPr>
      </p:pic>
      <p:sp>
        <p:nvSpPr>
          <p:cNvPr id="4" name="Content Placeholder 3"/>
          <p:cNvSpPr>
            <a:spLocks noGrp="1"/>
          </p:cNvSpPr>
          <p:nvPr>
            <p:ph sz="quarter" idx="2"/>
          </p:nvPr>
        </p:nvSpPr>
        <p:spPr>
          <a:xfrm>
            <a:off x="4645152" y="2133600"/>
            <a:ext cx="3822192" cy="4267200"/>
          </a:xfrm>
        </p:spPr>
        <p:txBody>
          <a:bodyPr>
            <a:normAutofit/>
          </a:bodyPr>
          <a:lstStyle/>
          <a:p>
            <a:pPr algn="just">
              <a:buFont typeface="Wingdings" panose="05000000000000000000" pitchFamily="2" charset="2"/>
              <a:buChar char="v"/>
            </a:pPr>
            <a:r>
              <a:rPr lang="en-US" sz="1600" dirty="0" smtClean="0">
                <a:latin typeface="Century" pitchFamily="18" charset="0"/>
              </a:rPr>
              <a:t>Garments exports remain a key contributor to the country's economic growth, despite challenges faced by the industry due to increased regulatory standards by international textile manufacturers.</a:t>
            </a:r>
          </a:p>
          <a:p>
            <a:pPr algn="just">
              <a:buNone/>
            </a:pPr>
            <a:endParaRPr lang="en-US" sz="1600" dirty="0" smtClean="0">
              <a:latin typeface="Century" pitchFamily="18" charset="0"/>
            </a:endParaRPr>
          </a:p>
          <a:p>
            <a:pPr algn="just">
              <a:buFont typeface="Wingdings" panose="05000000000000000000" pitchFamily="2" charset="2"/>
              <a:buChar char="v"/>
            </a:pPr>
            <a:r>
              <a:rPr lang="en-US" sz="1600" dirty="0" smtClean="0">
                <a:latin typeface="Century" pitchFamily="18" charset="0"/>
              </a:rPr>
              <a:t>In order </a:t>
            </a:r>
            <a:r>
              <a:rPr lang="en-US" sz="1600" b="1" dirty="0" smtClean="0">
                <a:latin typeface="Century" pitchFamily="18" charset="0"/>
              </a:rPr>
              <a:t>to boost the investment climate </a:t>
            </a:r>
            <a:r>
              <a:rPr lang="en-US" sz="1600" dirty="0" smtClean="0">
                <a:latin typeface="Century" pitchFamily="18" charset="0"/>
              </a:rPr>
              <a:t>further, the government will need to further strengthen regulatory and safety standards for key sectors such as garments, as well as improving key infrastructure such as power, airports and railways.</a:t>
            </a:r>
          </a:p>
        </p:txBody>
      </p:sp>
      <p:pic>
        <p:nvPicPr>
          <p:cNvPr id="6" name="Picture 5" descr="ICAI.jpg"/>
          <p:cNvPicPr>
            <a:picLocks noChangeAspect="1"/>
          </p:cNvPicPr>
          <p:nvPr/>
        </p:nvPicPr>
        <p:blipFill>
          <a:blip r:embed="rId3"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92189"/>
            <a:ext cx="8229600" cy="1252728"/>
          </a:xfrm>
        </p:spPr>
        <p:txBody>
          <a:bodyPr/>
          <a:lstStyle/>
          <a:p>
            <a:r>
              <a:rPr lang="en-US" dirty="0" smtClean="0"/>
              <a:t>OPPORTUNITIES</a:t>
            </a:r>
            <a:endParaRPr lang="en-US" dirty="0"/>
          </a:p>
        </p:txBody>
      </p:sp>
      <p:sp>
        <p:nvSpPr>
          <p:cNvPr id="8" name="Slide Number Placeholder 7"/>
          <p:cNvSpPr>
            <a:spLocks noGrp="1"/>
          </p:cNvSpPr>
          <p:nvPr>
            <p:ph type="sldNum" sz="quarter" idx="12"/>
          </p:nvPr>
        </p:nvSpPr>
        <p:spPr/>
        <p:txBody>
          <a:bodyPr/>
          <a:lstStyle/>
          <a:p>
            <a:pPr>
              <a:defRPr/>
            </a:pPr>
            <a:fld id="{6EDB9868-4EF1-4D5C-B43F-FB70ED2BD33A}" type="slidenum">
              <a:rPr lang="en-US" sz="1200" smtClean="0"/>
              <a:pPr>
                <a:defRPr/>
              </a:pPr>
              <a:t>16</a:t>
            </a:fld>
            <a:endParaRPr lang="en-US" sz="1200" dirty="0"/>
          </a:p>
        </p:txBody>
      </p:sp>
      <p:pic>
        <p:nvPicPr>
          <p:cNvPr id="5" name="Content Placeholder 4" descr="17.jpg"/>
          <p:cNvPicPr>
            <a:picLocks noGrp="1" noChangeAspect="1"/>
          </p:cNvPicPr>
          <p:nvPr>
            <p:ph sz="quarter" idx="1"/>
          </p:nvPr>
        </p:nvPicPr>
        <p:blipFill>
          <a:blip r:embed="rId2" cstate="print"/>
          <a:stretch>
            <a:fillRect/>
          </a:stretch>
        </p:blipFill>
        <p:spPr>
          <a:xfrm>
            <a:off x="1066800" y="2679192"/>
            <a:ext cx="3276600" cy="3340608"/>
          </a:xfrm>
        </p:spPr>
      </p:pic>
      <p:sp>
        <p:nvSpPr>
          <p:cNvPr id="4" name="Content Placeholder 3"/>
          <p:cNvSpPr>
            <a:spLocks noGrp="1"/>
          </p:cNvSpPr>
          <p:nvPr>
            <p:ph sz="quarter" idx="2"/>
          </p:nvPr>
        </p:nvSpPr>
        <p:spPr/>
        <p:txBody>
          <a:bodyPr>
            <a:normAutofit fontScale="85000" lnSpcReduction="20000"/>
          </a:bodyPr>
          <a:lstStyle/>
          <a:p>
            <a:pPr algn="just">
              <a:buFont typeface="Wingdings" panose="05000000000000000000" pitchFamily="2" charset="2"/>
              <a:buChar char="v"/>
            </a:pPr>
            <a:r>
              <a:rPr lang="en-US" dirty="0" smtClean="0">
                <a:latin typeface="Century" pitchFamily="18" charset="0"/>
              </a:rPr>
              <a:t>The </a:t>
            </a:r>
            <a:r>
              <a:rPr lang="en-US" b="1" dirty="0" smtClean="0">
                <a:latin typeface="Century" pitchFamily="18" charset="0"/>
              </a:rPr>
              <a:t>development of effective bilateral and multilateral trade </a:t>
            </a:r>
            <a:r>
              <a:rPr lang="en-US" dirty="0" smtClean="0">
                <a:latin typeface="Century" pitchFamily="18" charset="0"/>
              </a:rPr>
              <a:t>will not only allow an </a:t>
            </a:r>
            <a:r>
              <a:rPr lang="en-US" b="1" dirty="0" smtClean="0">
                <a:latin typeface="Century" pitchFamily="18" charset="0"/>
              </a:rPr>
              <a:t>increase in trade </a:t>
            </a:r>
            <a:r>
              <a:rPr lang="en-US" dirty="0" smtClean="0">
                <a:latin typeface="Century" pitchFamily="18" charset="0"/>
              </a:rPr>
              <a:t>but also diversification of the types of goods traded.</a:t>
            </a:r>
          </a:p>
          <a:p>
            <a:pPr algn="just">
              <a:buFont typeface="Wingdings" panose="05000000000000000000" pitchFamily="2" charset="2"/>
              <a:buChar char="v"/>
            </a:pPr>
            <a:endParaRPr lang="en-US" dirty="0">
              <a:latin typeface="Century" pitchFamily="18" charset="0"/>
            </a:endParaRPr>
          </a:p>
          <a:p>
            <a:pPr algn="just">
              <a:buFont typeface="Wingdings" panose="05000000000000000000" pitchFamily="2" charset="2"/>
              <a:buChar char="v"/>
            </a:pPr>
            <a:r>
              <a:rPr lang="en-US" dirty="0" smtClean="0">
                <a:latin typeface="Century" pitchFamily="18" charset="0"/>
              </a:rPr>
              <a:t>It will </a:t>
            </a:r>
            <a:r>
              <a:rPr lang="en-US" b="1" dirty="0" smtClean="0">
                <a:latin typeface="Century" pitchFamily="18" charset="0"/>
              </a:rPr>
              <a:t>improve export competitiveness </a:t>
            </a:r>
            <a:r>
              <a:rPr lang="en-US" dirty="0" smtClean="0">
                <a:latin typeface="Century" pitchFamily="18" charset="0"/>
              </a:rPr>
              <a:t>by allowing producers in one country to obtain unique, less costly, or better quality inputs from suppliers in neighboring countries.</a:t>
            </a:r>
          </a:p>
          <a:p>
            <a:endParaRPr lang="en-US" dirty="0"/>
          </a:p>
        </p:txBody>
      </p:sp>
      <p:pic>
        <p:nvPicPr>
          <p:cNvPr id="6" name="Picture 5" descr="ICAI.jpg"/>
          <p:cNvPicPr>
            <a:picLocks noChangeAspect="1"/>
          </p:cNvPicPr>
          <p:nvPr/>
        </p:nvPicPr>
        <p:blipFill>
          <a:blip r:embed="rId3"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89365"/>
            <a:ext cx="8229600" cy="1252728"/>
          </a:xfrm>
        </p:spPr>
        <p:txBody>
          <a:bodyPr/>
          <a:lstStyle/>
          <a:p>
            <a:r>
              <a:rPr lang="en-US" dirty="0" smtClean="0"/>
              <a:t>OPPORTUNITIES</a:t>
            </a:r>
            <a:endParaRPr lang="en-US" dirty="0"/>
          </a:p>
        </p:txBody>
      </p:sp>
      <p:sp>
        <p:nvSpPr>
          <p:cNvPr id="8" name="Slide Number Placeholder 7"/>
          <p:cNvSpPr>
            <a:spLocks noGrp="1"/>
          </p:cNvSpPr>
          <p:nvPr>
            <p:ph type="sldNum" sz="quarter" idx="12"/>
          </p:nvPr>
        </p:nvSpPr>
        <p:spPr/>
        <p:txBody>
          <a:bodyPr/>
          <a:lstStyle/>
          <a:p>
            <a:pPr>
              <a:defRPr/>
            </a:pPr>
            <a:fld id="{6EDB9868-4EF1-4D5C-B43F-FB70ED2BD33A}" type="slidenum">
              <a:rPr lang="en-US" sz="1200" smtClean="0"/>
              <a:pPr>
                <a:defRPr/>
              </a:pPr>
              <a:t>17</a:t>
            </a:fld>
            <a:endParaRPr lang="en-US" sz="1200" dirty="0"/>
          </a:p>
        </p:txBody>
      </p:sp>
      <p:pic>
        <p:nvPicPr>
          <p:cNvPr id="6" name="Content Placeholder 5" descr="18.jpg"/>
          <p:cNvPicPr>
            <a:picLocks noGrp="1" noChangeAspect="1"/>
          </p:cNvPicPr>
          <p:nvPr>
            <p:ph sz="quarter" idx="1"/>
          </p:nvPr>
        </p:nvPicPr>
        <p:blipFill>
          <a:blip r:embed="rId2" cstate="print"/>
          <a:stretch>
            <a:fillRect/>
          </a:stretch>
        </p:blipFill>
        <p:spPr>
          <a:xfrm>
            <a:off x="682624" y="2590800"/>
            <a:ext cx="3965575" cy="3272631"/>
          </a:xfrm>
          <a:prstGeom prst="rect">
            <a:avLst/>
          </a:prstGeom>
          <a:ln>
            <a:noFill/>
          </a:ln>
          <a:effectLst>
            <a:softEdge rad="112500"/>
          </a:effectLst>
        </p:spPr>
      </p:pic>
      <p:sp>
        <p:nvSpPr>
          <p:cNvPr id="4" name="Content Placeholder 3"/>
          <p:cNvSpPr>
            <a:spLocks noGrp="1"/>
          </p:cNvSpPr>
          <p:nvPr>
            <p:ph sz="quarter" idx="2"/>
          </p:nvPr>
        </p:nvSpPr>
        <p:spPr/>
        <p:txBody>
          <a:bodyPr>
            <a:normAutofit/>
          </a:bodyPr>
          <a:lstStyle/>
          <a:p>
            <a:pPr algn="just">
              <a:buFont typeface="Wingdings" panose="05000000000000000000" pitchFamily="2" charset="2"/>
              <a:buChar char="v"/>
            </a:pPr>
            <a:r>
              <a:rPr lang="en-US" b="1" dirty="0" smtClean="0">
                <a:latin typeface="Century" pitchFamily="18" charset="0"/>
              </a:rPr>
              <a:t>Annual trade between India and Pakistan</a:t>
            </a:r>
            <a:r>
              <a:rPr lang="en-US" dirty="0" smtClean="0">
                <a:latin typeface="Century" pitchFamily="18" charset="0"/>
              </a:rPr>
              <a:t>, the bulk of which is routed through Dubai, is currently estimated at US$1 billion, but could be as great as US$9 billion </a:t>
            </a:r>
            <a:r>
              <a:rPr lang="en-US" b="1" dirty="0" smtClean="0">
                <a:latin typeface="Century" pitchFamily="18" charset="0"/>
              </a:rPr>
              <a:t>if barriers are lifted.</a:t>
            </a:r>
          </a:p>
          <a:p>
            <a:endParaRPr lang="en-US" dirty="0"/>
          </a:p>
        </p:txBody>
      </p:sp>
      <p:pic>
        <p:nvPicPr>
          <p:cNvPr id="5" name="Picture 4" descr="ICAI.jpg"/>
          <p:cNvPicPr>
            <a:picLocks noChangeAspect="1"/>
          </p:cNvPicPr>
          <p:nvPr/>
        </p:nvPicPr>
        <p:blipFill>
          <a:blip r:embed="rId3"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513461"/>
            <a:ext cx="8229600" cy="1252728"/>
          </a:xfrm>
        </p:spPr>
        <p:txBody>
          <a:bodyPr/>
          <a:lstStyle/>
          <a:p>
            <a:r>
              <a:rPr lang="en-US" dirty="0" smtClean="0"/>
              <a:t>OPPORTUNITIES</a:t>
            </a:r>
            <a:endParaRPr lang="en-US" dirty="0"/>
          </a:p>
        </p:txBody>
      </p:sp>
      <p:sp>
        <p:nvSpPr>
          <p:cNvPr id="4" name="Slide Number Placeholder 3"/>
          <p:cNvSpPr>
            <a:spLocks noGrp="1"/>
          </p:cNvSpPr>
          <p:nvPr>
            <p:ph type="sldNum" sz="quarter" idx="12"/>
          </p:nvPr>
        </p:nvSpPr>
        <p:spPr/>
        <p:txBody>
          <a:bodyPr/>
          <a:lstStyle/>
          <a:p>
            <a:pPr>
              <a:defRPr/>
            </a:pPr>
            <a:fld id="{7AFD68A2-87C3-4AD4-8BDD-9E0254A30483}" type="slidenum">
              <a:rPr lang="en-US" sz="1200" smtClean="0"/>
              <a:pPr>
                <a:defRPr/>
              </a:pPr>
              <a:t>18</a:t>
            </a:fld>
            <a:endParaRPr lang="en-US" sz="1200" dirty="0"/>
          </a:p>
        </p:txBody>
      </p:sp>
      <p:sp>
        <p:nvSpPr>
          <p:cNvPr id="6" name="Content Placeholder 5"/>
          <p:cNvSpPr>
            <a:spLocks noGrp="1"/>
          </p:cNvSpPr>
          <p:nvPr>
            <p:ph sz="quarter" idx="1"/>
          </p:nvPr>
        </p:nvSpPr>
        <p:spPr>
          <a:xfrm>
            <a:off x="838200" y="1828800"/>
            <a:ext cx="7408333" cy="4572000"/>
          </a:xfrm>
        </p:spPr>
        <p:txBody>
          <a:bodyPr>
            <a:noAutofit/>
          </a:bodyPr>
          <a:lstStyle/>
          <a:p>
            <a:pPr algn="just">
              <a:buFont typeface="Wingdings" panose="05000000000000000000" pitchFamily="2" charset="2"/>
              <a:buChar char="v"/>
            </a:pPr>
            <a:r>
              <a:rPr lang="en-US" sz="1700" dirty="0" smtClean="0">
                <a:latin typeface="Century" pitchFamily="18" charset="0"/>
              </a:rPr>
              <a:t>South Asian countries will benefit substantially from greater integration through </a:t>
            </a:r>
            <a:r>
              <a:rPr lang="en-US" sz="1700" b="1" dirty="0" smtClean="0">
                <a:latin typeface="Century" pitchFamily="18" charset="0"/>
              </a:rPr>
              <a:t>energy trade, commerce and river basin management.</a:t>
            </a:r>
          </a:p>
          <a:p>
            <a:pPr algn="just">
              <a:buNone/>
            </a:pPr>
            <a:endParaRPr lang="en-US" sz="1700" b="1" dirty="0" smtClean="0">
              <a:latin typeface="Century" pitchFamily="18" charset="0"/>
            </a:endParaRPr>
          </a:p>
          <a:p>
            <a:pPr algn="just">
              <a:buFont typeface="Wingdings" panose="05000000000000000000" pitchFamily="2" charset="2"/>
              <a:buChar char="v"/>
            </a:pPr>
            <a:r>
              <a:rPr lang="en-US" sz="1700" dirty="0" smtClean="0">
                <a:latin typeface="Century" pitchFamily="18" charset="0"/>
              </a:rPr>
              <a:t>The most obvious gains are in the </a:t>
            </a:r>
            <a:r>
              <a:rPr lang="en-US" sz="1700" b="1" dirty="0" smtClean="0">
                <a:latin typeface="Century" pitchFamily="18" charset="0"/>
              </a:rPr>
              <a:t>power sector</a:t>
            </a:r>
            <a:r>
              <a:rPr lang="en-US" sz="1700" dirty="0" smtClean="0">
                <a:latin typeface="Century" pitchFamily="18" charset="0"/>
              </a:rPr>
              <a:t>, with connectivity enhancing system reliability, lowering costs and carbon emissions, and relieving debilitating shortages in all countries by enabling the sustainable development of the enormous hydro and gas-based power generation potential of the Himalayas – the “water tower” of Asia – and of Central Asia.</a:t>
            </a:r>
            <a:r>
              <a:rPr lang="en-US" sz="1700" i="1" dirty="0" smtClean="0">
                <a:latin typeface="Century" pitchFamily="18" charset="0"/>
              </a:rPr>
              <a:t> </a:t>
            </a:r>
            <a:endParaRPr lang="en-US" sz="1700" i="1" dirty="0" smtClean="0">
              <a:latin typeface="Century" pitchFamily="18" charset="0"/>
            </a:endParaRPr>
          </a:p>
          <a:p>
            <a:pPr algn="just">
              <a:buFont typeface="Wingdings" panose="05000000000000000000" pitchFamily="2" charset="2"/>
              <a:buChar char="v"/>
            </a:pPr>
            <a:endParaRPr lang="en-US" sz="1700" i="1" dirty="0" smtClean="0">
              <a:latin typeface="Century" pitchFamily="18" charset="0"/>
            </a:endParaRPr>
          </a:p>
          <a:p>
            <a:pPr algn="just">
              <a:buFont typeface="Wingdings" panose="05000000000000000000" pitchFamily="2" charset="2"/>
              <a:buChar char="v"/>
            </a:pPr>
            <a:r>
              <a:rPr lang="en-US" sz="1700" b="1" dirty="0" smtClean="0">
                <a:latin typeface="Century" pitchFamily="18" charset="0"/>
              </a:rPr>
              <a:t>Afghanistan </a:t>
            </a:r>
            <a:r>
              <a:rPr lang="en-US" sz="1700" b="1" dirty="0" smtClean="0">
                <a:latin typeface="Century" pitchFamily="18" charset="0"/>
              </a:rPr>
              <a:t>and Nepal</a:t>
            </a:r>
            <a:r>
              <a:rPr lang="en-US" sz="1700" dirty="0" smtClean="0">
                <a:latin typeface="Century" pitchFamily="18" charset="0"/>
              </a:rPr>
              <a:t> have water resources that could potentially generate around 24,000 and 83,000 megawatts of electricity respectively. Transmission infrastructure, clean energy generation, and fair pricing agreements across borders hold the key to realizing this potential</a:t>
            </a:r>
            <a:r>
              <a:rPr lang="en-US" sz="1700" i="1" dirty="0" smtClean="0">
                <a:latin typeface="Century" pitchFamily="18" charset="0"/>
              </a:rPr>
              <a:t>.</a:t>
            </a:r>
            <a:endParaRPr lang="en-US" sz="1700" dirty="0" smtClean="0">
              <a:latin typeface="Century" pitchFamily="18" charset="0"/>
            </a:endParaRPr>
          </a:p>
        </p:txBody>
      </p:sp>
      <p:pic>
        <p:nvPicPr>
          <p:cNvPr id="7" name="Picture 6"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lstStyle/>
          <a:p>
            <a:r>
              <a:rPr lang="en-US" dirty="0" smtClean="0"/>
              <a:t>OPPORTUNITIES</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19</a:t>
            </a:fld>
            <a:endParaRPr lang="en-US" sz="1200" dirty="0"/>
          </a:p>
        </p:txBody>
      </p:sp>
      <p:sp>
        <p:nvSpPr>
          <p:cNvPr id="2" name="Content Placeholder 1"/>
          <p:cNvSpPr>
            <a:spLocks noGrp="1"/>
          </p:cNvSpPr>
          <p:nvPr>
            <p:ph sz="quarter" idx="1"/>
          </p:nvPr>
        </p:nvSpPr>
        <p:spPr>
          <a:xfrm>
            <a:off x="838200" y="1905000"/>
            <a:ext cx="7408333" cy="4572000"/>
          </a:xfrm>
        </p:spPr>
        <p:txBody>
          <a:bodyPr>
            <a:normAutofit fontScale="55000" lnSpcReduction="20000"/>
          </a:bodyPr>
          <a:lstStyle/>
          <a:p>
            <a:pPr algn="just">
              <a:buFont typeface="Wingdings" panose="05000000000000000000" pitchFamily="2" charset="2"/>
              <a:buChar char="v"/>
            </a:pPr>
            <a:r>
              <a:rPr lang="en-US" sz="2900" dirty="0" smtClean="0">
                <a:latin typeface="Century" pitchFamily="18" charset="0"/>
              </a:rPr>
              <a:t>Trade between South Asian countries would likely grow substantially if they were to just open the borders to each other on a genuine </a:t>
            </a:r>
            <a:r>
              <a:rPr lang="en-US" sz="2900" b="1" dirty="0" smtClean="0">
                <a:latin typeface="Century" pitchFamily="18" charset="0"/>
              </a:rPr>
              <a:t>Most Favored Nation</a:t>
            </a:r>
            <a:r>
              <a:rPr lang="en-US" sz="2900" dirty="0" smtClean="0">
                <a:latin typeface="Century" pitchFamily="18" charset="0"/>
              </a:rPr>
              <a:t> (MFN) basis.</a:t>
            </a:r>
          </a:p>
          <a:p>
            <a:pPr algn="just">
              <a:buNone/>
            </a:pPr>
            <a:r>
              <a:rPr lang="en-US" sz="2900" dirty="0" smtClean="0">
                <a:latin typeface="Century" pitchFamily="18" charset="0"/>
              </a:rPr>
              <a:t>	</a:t>
            </a:r>
          </a:p>
          <a:p>
            <a:pPr algn="just">
              <a:buNone/>
            </a:pPr>
            <a:r>
              <a:rPr lang="en-US" sz="2900" dirty="0" smtClean="0">
                <a:latin typeface="Century" pitchFamily="18" charset="0"/>
              </a:rPr>
              <a:t>	Momentum for economic cooperation has been building in recent years and months. </a:t>
            </a:r>
            <a:r>
              <a:rPr lang="en-US" sz="2900" b="1" dirty="0" smtClean="0">
                <a:latin typeface="Century" pitchFamily="18" charset="0"/>
              </a:rPr>
              <a:t>India and Pakistan </a:t>
            </a:r>
            <a:r>
              <a:rPr lang="en-US" sz="2900" dirty="0" smtClean="0">
                <a:latin typeface="Century" pitchFamily="18" charset="0"/>
              </a:rPr>
              <a:t>have revitalized ministerial-level negotiations on expanded trade including through granting Non-Discriminatory Access – a similar status to Most Favored Nation (MFN) – to India, reciprocating India’s granting of MFN status to Pakistan a decade ago. </a:t>
            </a:r>
          </a:p>
          <a:p>
            <a:pPr algn="just">
              <a:buNone/>
            </a:pPr>
            <a:r>
              <a:rPr lang="en-US" sz="2900" dirty="0" smtClean="0">
                <a:latin typeface="Century" pitchFamily="18" charset="0"/>
              </a:rPr>
              <a:t>	</a:t>
            </a:r>
          </a:p>
          <a:p>
            <a:pPr algn="just">
              <a:buNone/>
            </a:pPr>
            <a:r>
              <a:rPr lang="en-US" sz="2900" dirty="0" smtClean="0">
                <a:latin typeface="Century" pitchFamily="18" charset="0"/>
              </a:rPr>
              <a:t>	India has modernized its </a:t>
            </a:r>
            <a:r>
              <a:rPr lang="en-US" sz="2900" dirty="0" err="1" smtClean="0">
                <a:latin typeface="Century" pitchFamily="18" charset="0"/>
              </a:rPr>
              <a:t>Attari</a:t>
            </a:r>
            <a:r>
              <a:rPr lang="en-US" sz="2900" dirty="0" smtClean="0">
                <a:latin typeface="Century" pitchFamily="18" charset="0"/>
              </a:rPr>
              <a:t> border post with Pakistan and has offered to export 500 megawatts of power. </a:t>
            </a:r>
            <a:r>
              <a:rPr lang="en-US" sz="2900" b="1" dirty="0" smtClean="0">
                <a:latin typeface="Century" pitchFamily="18" charset="0"/>
              </a:rPr>
              <a:t>India and Bangladesh </a:t>
            </a:r>
            <a:r>
              <a:rPr lang="en-US" sz="2900" dirty="0" smtClean="0">
                <a:latin typeface="Century" pitchFamily="18" charset="0"/>
              </a:rPr>
              <a:t>have enhanced their bilateral ties, including in power trade, and India has extended tariff-free access to its market to all Least Developed Countries in the region</a:t>
            </a:r>
            <a:r>
              <a:rPr lang="en-US" sz="2900" b="1" dirty="0" smtClean="0">
                <a:latin typeface="Century" pitchFamily="18" charset="0"/>
              </a:rPr>
              <a:t>. Afghanistan and Pakistan </a:t>
            </a:r>
            <a:r>
              <a:rPr lang="en-US" sz="2900" dirty="0" smtClean="0">
                <a:latin typeface="Century" pitchFamily="18" charset="0"/>
              </a:rPr>
              <a:t>have started implementing a transit and trade treaty which they signed in 2011. </a:t>
            </a:r>
            <a:r>
              <a:rPr lang="en-US" sz="2900" b="1" dirty="0" smtClean="0">
                <a:latin typeface="Century" pitchFamily="18" charset="0"/>
              </a:rPr>
              <a:t>Indian investment in Sri Lanka </a:t>
            </a:r>
            <a:r>
              <a:rPr lang="en-US" sz="2900" dirty="0" smtClean="0">
                <a:latin typeface="Century" pitchFamily="18" charset="0"/>
              </a:rPr>
              <a:t>has risen significantly, as has cross-country trade, following a 2001 Free Trade Agreements. </a:t>
            </a:r>
          </a:p>
          <a:p>
            <a:endParaRPr lang="en-US" dirty="0"/>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a:t>
            </a:r>
            <a:endParaRPr lang="en-US" dirty="0"/>
          </a:p>
        </p:txBody>
      </p:sp>
      <p:sp>
        <p:nvSpPr>
          <p:cNvPr id="3" name="Slide Number Placeholder 2"/>
          <p:cNvSpPr>
            <a:spLocks noGrp="1"/>
          </p:cNvSpPr>
          <p:nvPr>
            <p:ph type="sldNum" sz="quarter" idx="12"/>
          </p:nvPr>
        </p:nvSpPr>
        <p:spPr/>
        <p:txBody>
          <a:bodyPr/>
          <a:lstStyle/>
          <a:p>
            <a:pPr>
              <a:defRPr/>
            </a:pPr>
            <a:fld id="{7AFD68A2-87C3-4AD4-8BDD-9E0254A30483}" type="slidenum">
              <a:rPr lang="en-US" smtClean="0"/>
              <a:pPr>
                <a:defRPr/>
              </a:pPr>
              <a:t>2</a:t>
            </a:fld>
            <a:endParaRPr lang="en-US"/>
          </a:p>
        </p:txBody>
      </p:sp>
      <p:sp>
        <p:nvSpPr>
          <p:cNvPr id="4" name="Content Placeholder 3"/>
          <p:cNvSpPr>
            <a:spLocks noGrp="1"/>
          </p:cNvSpPr>
          <p:nvPr>
            <p:ph sz="quarter" idx="1"/>
          </p:nvPr>
        </p:nvSpPr>
        <p:spPr/>
        <p:txBody>
          <a:bodyPr>
            <a:normAutofit fontScale="77500" lnSpcReduction="20000"/>
          </a:bodyPr>
          <a:lstStyle/>
          <a:p>
            <a:pPr>
              <a:buNone/>
            </a:pPr>
            <a:r>
              <a:rPr lang="en-US" sz="2100" dirty="0" smtClean="0">
                <a:latin typeface="Century" pitchFamily="18" charset="0"/>
              </a:rPr>
              <a:t>     The South Asia Region, is among the developing regions of the world, accounting for about 24% of world’s population(40% of Asia’s population). The region falls short on most accounts like poverty, health, human development and education. </a:t>
            </a:r>
          </a:p>
          <a:p>
            <a:pPr>
              <a:buNone/>
            </a:pPr>
            <a:r>
              <a:rPr lang="en-US" sz="2100" dirty="0" smtClean="0">
                <a:latin typeface="Century" pitchFamily="18" charset="0"/>
              </a:rPr>
              <a:t>   </a:t>
            </a:r>
          </a:p>
          <a:p>
            <a:pPr>
              <a:buNone/>
            </a:pPr>
            <a:r>
              <a:rPr lang="en-US" sz="2100" dirty="0" smtClean="0">
                <a:latin typeface="Century" pitchFamily="18" charset="0"/>
              </a:rPr>
              <a:t> </a:t>
            </a:r>
            <a:r>
              <a:rPr lang="en-US" sz="2100" dirty="0" smtClean="0">
                <a:latin typeface="Century" pitchFamily="18" charset="0"/>
              </a:rPr>
              <a:t>   Trade and investments are tools to make the region take long strides for the development of  education, health infrastructure, reduction of poverty, prosperity among the region. The trade provides opportunity for people to people interaction, employment to youth, collaborate in sectors like infrastructure, energy, technology development etc.  </a:t>
            </a:r>
          </a:p>
          <a:p>
            <a:pPr>
              <a:buNone/>
            </a:pPr>
            <a:endParaRPr lang="en-US" sz="2100" dirty="0" smtClean="0">
              <a:latin typeface="Century" pitchFamily="18" charset="0"/>
            </a:endParaRPr>
          </a:p>
          <a:p>
            <a:pPr>
              <a:buNone/>
            </a:pPr>
            <a:r>
              <a:rPr lang="en-US" sz="2100" dirty="0" smtClean="0">
                <a:latin typeface="Century" pitchFamily="18" charset="0"/>
              </a:rPr>
              <a:t>    The regional trade has remain beyond its potential, which is and essential ingredient to the prosperity of the region. The Govt.’s, must work together to enhance the trade and investment across South Asia region …..</a:t>
            </a:r>
          </a:p>
          <a:p>
            <a:pPr>
              <a:buNone/>
            </a:pPr>
            <a:r>
              <a:rPr lang="en-US" sz="1800" dirty="0" smtClean="0">
                <a:latin typeface="Century" pitchFamily="18" charset="0"/>
              </a:rPr>
              <a:t> </a:t>
            </a:r>
            <a:r>
              <a:rPr lang="en-US" sz="1800" dirty="0" smtClean="0">
                <a:latin typeface="Century" pitchFamily="18" charset="0"/>
              </a:rPr>
              <a:t>         </a:t>
            </a:r>
            <a:endParaRPr lang="en-US" sz="2400" b="1" i="1" dirty="0" smtClean="0">
              <a:solidFill>
                <a:schemeClr val="accent2">
                  <a:lumMod val="75000"/>
                </a:schemeClr>
              </a:solidFill>
              <a:latin typeface="Century" pitchFamily="18" charset="0"/>
            </a:endParaRPr>
          </a:p>
          <a:p>
            <a:pPr>
              <a:buNone/>
            </a:pPr>
            <a:r>
              <a:rPr lang="en-US" sz="2400" b="1" i="1" dirty="0" smtClean="0">
                <a:solidFill>
                  <a:schemeClr val="accent2">
                    <a:lumMod val="75000"/>
                  </a:schemeClr>
                </a:solidFill>
                <a:latin typeface="Century" pitchFamily="18" charset="0"/>
              </a:rPr>
              <a:t>    </a:t>
            </a:r>
            <a:r>
              <a:rPr lang="en-US" sz="2400" b="1" i="1" dirty="0" smtClean="0">
                <a:solidFill>
                  <a:schemeClr val="accent1">
                    <a:lumMod val="75000"/>
                  </a:schemeClr>
                </a:solidFill>
                <a:latin typeface="Century" pitchFamily="18" charset="0"/>
              </a:rPr>
              <a:t>Trade &amp; Investment Key to </a:t>
            </a:r>
          </a:p>
          <a:p>
            <a:pPr>
              <a:buNone/>
            </a:pPr>
            <a:r>
              <a:rPr lang="en-US" sz="2400" b="1" i="1" dirty="0" smtClean="0">
                <a:solidFill>
                  <a:schemeClr val="accent1">
                    <a:lumMod val="75000"/>
                  </a:schemeClr>
                </a:solidFill>
                <a:latin typeface="Century" pitchFamily="18" charset="0"/>
              </a:rPr>
              <a:t> </a:t>
            </a:r>
            <a:r>
              <a:rPr lang="en-US" sz="2400" b="1" i="1" dirty="0" smtClean="0">
                <a:solidFill>
                  <a:schemeClr val="accent1">
                    <a:lumMod val="75000"/>
                  </a:schemeClr>
                </a:solidFill>
                <a:latin typeface="Century" pitchFamily="18" charset="0"/>
              </a:rPr>
              <a:t>                               Fulfilling </a:t>
            </a:r>
            <a:r>
              <a:rPr lang="en-US" sz="2400" b="1" i="1" dirty="0" smtClean="0">
                <a:solidFill>
                  <a:schemeClr val="accent1">
                    <a:lumMod val="75000"/>
                  </a:schemeClr>
                </a:solidFill>
                <a:latin typeface="Century" pitchFamily="18" charset="0"/>
              </a:rPr>
              <a:t>B</a:t>
            </a:r>
            <a:r>
              <a:rPr lang="en-US" sz="2400" b="1" i="1" dirty="0" smtClean="0">
                <a:solidFill>
                  <a:schemeClr val="accent1">
                    <a:lumMod val="75000"/>
                  </a:schemeClr>
                </a:solidFill>
                <a:latin typeface="Century" pitchFamily="18" charset="0"/>
              </a:rPr>
              <a:t>illion Dreams, Billion Aspirations </a:t>
            </a:r>
            <a:r>
              <a:rPr lang="en-US" sz="1800" b="1" i="1" dirty="0" smtClean="0">
                <a:solidFill>
                  <a:schemeClr val="accent1">
                    <a:lumMod val="75000"/>
                  </a:schemeClr>
                </a:solidFill>
                <a:latin typeface="Century" pitchFamily="18" charset="0"/>
              </a:rPr>
              <a:t>  </a:t>
            </a:r>
          </a:p>
          <a:p>
            <a:pPr>
              <a:buNone/>
            </a:pPr>
            <a:endParaRPr lang="en-US" sz="1800" dirty="0" smtClean="0">
              <a:latin typeface="Century" pitchFamily="18" charset="0"/>
            </a:endParaRP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WORLD BANK PROJECT</a:t>
            </a:r>
            <a:r>
              <a:rPr lang="en-US" b="1" dirty="0" smtClean="0"/>
              <a:t>S</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20</a:t>
            </a:fld>
            <a:endParaRPr lang="en-US" sz="1200" dirty="0"/>
          </a:p>
        </p:txBody>
      </p:sp>
      <p:pic>
        <p:nvPicPr>
          <p:cNvPr id="4" name="Content Placeholder 3" descr="SACRI-full-size.JPG"/>
          <p:cNvPicPr>
            <a:picLocks noGrp="1" noChangeAspect="1"/>
          </p:cNvPicPr>
          <p:nvPr>
            <p:ph sz="quarter" idx="1"/>
          </p:nvPr>
        </p:nvPicPr>
        <p:blipFill>
          <a:blip r:embed="rId2" cstate="print"/>
          <a:stretch>
            <a:fillRect/>
          </a:stretch>
        </p:blipFill>
        <p:spPr>
          <a:xfrm>
            <a:off x="457200" y="1676400"/>
            <a:ext cx="8381999" cy="4800600"/>
          </a:xfrm>
          <a:prstGeom prst="rect">
            <a:avLst/>
          </a:prstGeom>
          <a:ln>
            <a:noFill/>
          </a:ln>
          <a:effectLst>
            <a:softEdge rad="112500"/>
          </a:effectLst>
        </p:spPr>
      </p:pic>
      <p:pic>
        <p:nvPicPr>
          <p:cNvPr id="5" name="Picture 3" descr="ICAI.jpg"/>
          <p:cNvPicPr>
            <a:picLocks noChangeAspect="1"/>
          </p:cNvPicPr>
          <p:nvPr/>
        </p:nvPicPr>
        <p:blipFill>
          <a:blip r:embed="rId3"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69912"/>
            <a:ext cx="8229600" cy="1252728"/>
          </a:xfrm>
        </p:spPr>
        <p:txBody>
          <a:bodyPr>
            <a:normAutofit fontScale="90000"/>
          </a:bodyPr>
          <a:lstStyle/>
          <a:p>
            <a:r>
              <a:rPr lang="en-US" dirty="0" smtClean="0"/>
              <a:t>WORLD BANK PROJECTS &amp;   RESULTS</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21</a:t>
            </a:fld>
            <a:endParaRPr lang="en-US" sz="1200" dirty="0"/>
          </a:p>
        </p:txBody>
      </p:sp>
      <p:sp>
        <p:nvSpPr>
          <p:cNvPr id="2" name="Content Placeholder 1"/>
          <p:cNvSpPr>
            <a:spLocks noGrp="1"/>
          </p:cNvSpPr>
          <p:nvPr>
            <p:ph sz="quarter" idx="1"/>
          </p:nvPr>
        </p:nvSpPr>
        <p:spPr>
          <a:xfrm>
            <a:off x="872067" y="2057400"/>
            <a:ext cx="7408333" cy="4114800"/>
          </a:xfrm>
        </p:spPr>
        <p:txBody>
          <a:bodyPr>
            <a:noAutofit/>
          </a:bodyPr>
          <a:lstStyle/>
          <a:p>
            <a:pPr marL="457200" indent="-457200" algn="just">
              <a:buFont typeface="+mj-lt"/>
              <a:buAutoNum type="arabicPeriod"/>
            </a:pPr>
            <a:r>
              <a:rPr lang="en-US" sz="2000" b="1" dirty="0" smtClean="0">
                <a:latin typeface="Century" pitchFamily="18" charset="0"/>
              </a:rPr>
              <a:t>Central Asia –South Asia (CASA) 1000 Electricity   Transmission Project </a:t>
            </a:r>
            <a:r>
              <a:rPr lang="en-US" sz="2000" dirty="0" smtClean="0">
                <a:latin typeface="Century" pitchFamily="18" charset="0"/>
              </a:rPr>
              <a:t>($526.5m; Regional SARIDA: $280M) :</a:t>
            </a:r>
          </a:p>
          <a:p>
            <a:pPr marL="457200" indent="-457200" algn="just">
              <a:buNone/>
            </a:pPr>
            <a:r>
              <a:rPr lang="en-US" sz="2000" dirty="0" smtClean="0">
                <a:latin typeface="Century" pitchFamily="18" charset="0"/>
              </a:rPr>
              <a:t>	</a:t>
            </a:r>
          </a:p>
          <a:p>
            <a:pPr marL="457200" indent="-457200" algn="just">
              <a:buNone/>
            </a:pPr>
            <a:r>
              <a:rPr lang="en-US" sz="2000" dirty="0" smtClean="0">
                <a:latin typeface="Century" pitchFamily="18" charset="0"/>
              </a:rPr>
              <a:t>	CASA-1000 will facilitate electricity trade of 1,300 megawatts (MW) of existing summertime hydropower surplus between </a:t>
            </a:r>
            <a:r>
              <a:rPr lang="en-US" sz="2000" b="1" dirty="0" smtClean="0">
                <a:latin typeface="Century" pitchFamily="18" charset="0"/>
              </a:rPr>
              <a:t>Kyrgyz Republic and Tajikistan in Central Asia and Afghanistan and Pakistan in South Asia. </a:t>
            </a:r>
            <a:r>
              <a:rPr lang="en-US" sz="2000" dirty="0" smtClean="0">
                <a:latin typeface="Century" pitchFamily="18" charset="0"/>
              </a:rPr>
              <a:t>The project will generate valuable foreign exchange revenues to the Kyrgyz Republic and Tajikistan, and alleviate electricity shortages in Afghanistan and Pakistan during the peak summer season. It will also help establish Afghanistan’s role as a viable transit country.</a:t>
            </a:r>
          </a:p>
          <a:p>
            <a:endParaRPr lang="en-US" sz="2000" dirty="0">
              <a:latin typeface="Century" pitchFamily="18" charset="0"/>
            </a:endParaRP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normAutofit fontScale="90000"/>
          </a:bodyPr>
          <a:lstStyle/>
          <a:p>
            <a:r>
              <a:rPr lang="en-US" dirty="0" smtClean="0"/>
              <a:t>WORLD BANK PROJECTS &amp;   RESULTS</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22</a:t>
            </a:fld>
            <a:endParaRPr lang="en-US" sz="1200" dirty="0"/>
          </a:p>
        </p:txBody>
      </p:sp>
      <p:sp>
        <p:nvSpPr>
          <p:cNvPr id="2" name="Content Placeholder 1"/>
          <p:cNvSpPr>
            <a:spLocks noGrp="1"/>
          </p:cNvSpPr>
          <p:nvPr>
            <p:ph sz="quarter" idx="1"/>
          </p:nvPr>
        </p:nvSpPr>
        <p:spPr>
          <a:xfrm>
            <a:off x="838200" y="1828800"/>
            <a:ext cx="7772400" cy="4572000"/>
          </a:xfrm>
        </p:spPr>
        <p:txBody>
          <a:bodyPr>
            <a:normAutofit/>
          </a:bodyPr>
          <a:lstStyle/>
          <a:p>
            <a:pPr marL="457200" indent="-457200" algn="just">
              <a:buFont typeface="+mj-lt"/>
              <a:buAutoNum type="arabicPeriod" startAt="2"/>
            </a:pPr>
            <a:r>
              <a:rPr lang="en-US" sz="2200" b="1" dirty="0" smtClean="0">
                <a:latin typeface="Century" pitchFamily="18" charset="0"/>
              </a:rPr>
              <a:t>India Mizoram Road II Regional Connectivity Project </a:t>
            </a:r>
            <a:r>
              <a:rPr lang="en-US" sz="2200" dirty="0" smtClean="0">
                <a:latin typeface="Century" pitchFamily="18" charset="0"/>
              </a:rPr>
              <a:t>(US $107m; Regional IDA $ 71.3m):</a:t>
            </a:r>
          </a:p>
          <a:p>
            <a:pPr algn="just">
              <a:buNone/>
            </a:pPr>
            <a:endParaRPr lang="en-US" dirty="0" smtClean="0">
              <a:latin typeface="Century" pitchFamily="18" charset="0"/>
            </a:endParaRPr>
          </a:p>
          <a:p>
            <a:pPr marL="444500" indent="-273050" algn="just">
              <a:buNone/>
            </a:pPr>
            <a:r>
              <a:rPr lang="en-US" dirty="0" smtClean="0">
                <a:latin typeface="Century" pitchFamily="18" charset="0"/>
              </a:rPr>
              <a:t>	</a:t>
            </a:r>
            <a:r>
              <a:rPr lang="en-US" sz="2200" dirty="0" smtClean="0">
                <a:latin typeface="Century" pitchFamily="18" charset="0"/>
              </a:rPr>
              <a:t>The project is designed to increase transport connectivity along regional trade corridors in Mizoram. With road transport being the only mode of transport within the state of Mizoram, improvements to the network will reduce freight and passenger transport costs, and provide quicker and safer access to all parts of the state and to neighboring states and countries (</a:t>
            </a:r>
            <a:r>
              <a:rPr lang="en-US" sz="2200" b="1" dirty="0" smtClean="0">
                <a:latin typeface="Century" pitchFamily="18" charset="0"/>
              </a:rPr>
              <a:t>Bangladesh and Myanmar</a:t>
            </a:r>
            <a:r>
              <a:rPr lang="en-US" sz="2200" dirty="0" smtClean="0">
                <a:latin typeface="Century" pitchFamily="18" charset="0"/>
              </a:rPr>
              <a:t>).  </a:t>
            </a:r>
          </a:p>
          <a:p>
            <a:pPr>
              <a:buNone/>
            </a:pPr>
            <a:endParaRPr lang="en-US" dirty="0">
              <a:latin typeface="Century" pitchFamily="18" charset="0"/>
            </a:endParaRP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normAutofit fontScale="90000"/>
          </a:bodyPr>
          <a:lstStyle/>
          <a:p>
            <a:r>
              <a:rPr lang="en-US" dirty="0" smtClean="0"/>
              <a:t>WORLD BANK PROJECTS &amp;   RESULTS</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23</a:t>
            </a:fld>
            <a:endParaRPr lang="en-US" sz="1200" dirty="0"/>
          </a:p>
        </p:txBody>
      </p:sp>
      <p:sp>
        <p:nvSpPr>
          <p:cNvPr id="2" name="Content Placeholder 1"/>
          <p:cNvSpPr>
            <a:spLocks noGrp="1"/>
          </p:cNvSpPr>
          <p:nvPr>
            <p:ph sz="quarter" idx="1"/>
          </p:nvPr>
        </p:nvSpPr>
        <p:spPr>
          <a:xfrm>
            <a:off x="838200" y="1981200"/>
            <a:ext cx="7772400" cy="4572000"/>
          </a:xfrm>
        </p:spPr>
        <p:txBody>
          <a:bodyPr>
            <a:normAutofit/>
          </a:bodyPr>
          <a:lstStyle/>
          <a:p>
            <a:pPr marL="457200" indent="-457200" algn="just">
              <a:buFont typeface="+mj-lt"/>
              <a:buAutoNum type="arabicPeriod" startAt="3"/>
            </a:pPr>
            <a:r>
              <a:rPr lang="en-US" sz="2000" b="1" dirty="0" smtClean="0">
                <a:latin typeface="Century" pitchFamily="18" charset="0"/>
              </a:rPr>
              <a:t>Nepal – India Regional Trade and Transport Project </a:t>
            </a:r>
            <a:r>
              <a:rPr lang="en-US" sz="2000" dirty="0" smtClean="0">
                <a:latin typeface="Century" pitchFamily="18" charset="0"/>
              </a:rPr>
              <a:t>(US $ 99m;Regional IDA $59.3m):</a:t>
            </a:r>
          </a:p>
          <a:p>
            <a:pPr marL="457200" indent="-457200" algn="just">
              <a:buNone/>
            </a:pPr>
            <a:r>
              <a:rPr lang="en-US" sz="2000" b="1" dirty="0" smtClean="0">
                <a:latin typeface="Century" pitchFamily="18" charset="0"/>
              </a:rPr>
              <a:t>	</a:t>
            </a:r>
          </a:p>
          <a:p>
            <a:pPr marL="457200" indent="-457200" algn="just">
              <a:buNone/>
            </a:pPr>
            <a:r>
              <a:rPr lang="en-US" sz="2000" b="1" dirty="0" smtClean="0">
                <a:latin typeface="Century" pitchFamily="18" charset="0"/>
              </a:rPr>
              <a:t>	</a:t>
            </a:r>
            <a:r>
              <a:rPr lang="en-US" sz="2000" dirty="0" smtClean="0">
                <a:latin typeface="Century" pitchFamily="18" charset="0"/>
              </a:rPr>
              <a:t>The Project will facilitate efficient goods trade between Nepal and India by removing current policy, procedural, systems, and capacity and infrastructure constraints along the Kathmandu-Kolkata Corridor. The expected outcome as a result of project interventions is a </a:t>
            </a:r>
            <a:r>
              <a:rPr lang="en-US" sz="2000" b="1" dirty="0" smtClean="0">
                <a:latin typeface="Century" pitchFamily="18" charset="0"/>
              </a:rPr>
              <a:t>reduction of transport time and logistics costs for Nepal’s international trade</a:t>
            </a:r>
            <a:r>
              <a:rPr lang="en-US" sz="2000" dirty="0" smtClean="0">
                <a:latin typeface="Century" pitchFamily="18" charset="0"/>
              </a:rPr>
              <a:t>.</a:t>
            </a:r>
          </a:p>
          <a:p>
            <a:endParaRPr lang="en-US" dirty="0">
              <a:latin typeface="Century" pitchFamily="18" charset="0"/>
            </a:endParaRP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normAutofit fontScale="90000"/>
          </a:bodyPr>
          <a:lstStyle/>
          <a:p>
            <a:r>
              <a:rPr lang="en-US" dirty="0" smtClean="0"/>
              <a:t>WORLD BANK PROJECTS &amp;   RESULTS</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24</a:t>
            </a:fld>
            <a:endParaRPr lang="en-US" sz="1200" dirty="0"/>
          </a:p>
        </p:txBody>
      </p:sp>
      <p:sp>
        <p:nvSpPr>
          <p:cNvPr id="2" name="Content Placeholder 1"/>
          <p:cNvSpPr>
            <a:spLocks noGrp="1"/>
          </p:cNvSpPr>
          <p:nvPr>
            <p:ph sz="quarter" idx="1"/>
          </p:nvPr>
        </p:nvSpPr>
        <p:spPr>
          <a:xfrm>
            <a:off x="914400" y="1905000"/>
            <a:ext cx="7772400" cy="4572000"/>
          </a:xfrm>
        </p:spPr>
        <p:txBody>
          <a:bodyPr>
            <a:normAutofit fontScale="77500" lnSpcReduction="20000"/>
          </a:bodyPr>
          <a:lstStyle/>
          <a:p>
            <a:pPr marL="457200" indent="-457200" algn="just">
              <a:buFont typeface="+mj-lt"/>
              <a:buAutoNum type="arabicPeriod" startAt="4"/>
            </a:pPr>
            <a:r>
              <a:rPr lang="en-US" sz="2600" b="1" dirty="0" smtClean="0">
                <a:latin typeface="Century" pitchFamily="18" charset="0"/>
              </a:rPr>
              <a:t>The Nepal –India Electricity Transmission and Trade Project </a:t>
            </a:r>
            <a:r>
              <a:rPr lang="en-US" sz="2600" dirty="0" smtClean="0">
                <a:latin typeface="Century" pitchFamily="18" charset="0"/>
              </a:rPr>
              <a:t>(US$99m approved in FY11 with AF for US$39m in FY1; Regional IDA $66m) :</a:t>
            </a:r>
            <a:r>
              <a:rPr lang="en-US" sz="2600" b="1" dirty="0" smtClean="0">
                <a:latin typeface="Century" pitchFamily="18" charset="0"/>
              </a:rPr>
              <a:t/>
            </a:r>
            <a:br>
              <a:rPr lang="en-US" sz="2600" b="1" dirty="0" smtClean="0">
                <a:latin typeface="Century" pitchFamily="18" charset="0"/>
              </a:rPr>
            </a:br>
            <a:endParaRPr lang="en-US" sz="2600" dirty="0" smtClean="0">
              <a:latin typeface="Century" pitchFamily="18" charset="0"/>
            </a:endParaRPr>
          </a:p>
          <a:p>
            <a:pPr marL="457200" indent="-457200" algn="just">
              <a:buNone/>
            </a:pPr>
            <a:r>
              <a:rPr lang="en-US" sz="2600" dirty="0" smtClean="0">
                <a:latin typeface="Century" pitchFamily="18" charset="0"/>
              </a:rPr>
              <a:t>	The Project will support construction of a high voltage electricity transmission line between </a:t>
            </a:r>
            <a:r>
              <a:rPr lang="en-US" sz="2600" b="1" dirty="0" smtClean="0">
                <a:latin typeface="Century" pitchFamily="18" charset="0"/>
              </a:rPr>
              <a:t>Nepal and India</a:t>
            </a:r>
            <a:r>
              <a:rPr lang="en-US" sz="2600" dirty="0" smtClean="0">
                <a:latin typeface="Century" pitchFamily="18" charset="0"/>
              </a:rPr>
              <a:t>, capable of transmitting up to 1,000 MW of power and paving the way to relieving Nepal’s crippling power shortages and </a:t>
            </a:r>
            <a:r>
              <a:rPr lang="en-US" sz="2600" b="1" dirty="0" smtClean="0">
                <a:latin typeface="Century" pitchFamily="18" charset="0"/>
              </a:rPr>
              <a:t>facilitating the development of Nepal’s hydropower potential</a:t>
            </a:r>
            <a:r>
              <a:rPr lang="en-US" sz="2600" dirty="0" smtClean="0">
                <a:latin typeface="Century" pitchFamily="18" charset="0"/>
              </a:rPr>
              <a:t>. </a:t>
            </a:r>
          </a:p>
          <a:p>
            <a:pPr marL="457200" indent="-457200" algn="just">
              <a:buNone/>
            </a:pPr>
            <a:r>
              <a:rPr lang="en-US" sz="2600" dirty="0" smtClean="0">
                <a:latin typeface="Century" pitchFamily="18" charset="0"/>
              </a:rPr>
              <a:t>	</a:t>
            </a:r>
          </a:p>
          <a:p>
            <a:pPr marL="457200" indent="-457200" algn="just">
              <a:buNone/>
            </a:pPr>
            <a:r>
              <a:rPr lang="en-US" sz="2600" dirty="0" smtClean="0">
                <a:latin typeface="Century" pitchFamily="18" charset="0"/>
              </a:rPr>
              <a:t>	To be completed in 2016, this Nepal-India interconnection will complement a 500 MW interconnection between </a:t>
            </a:r>
            <a:r>
              <a:rPr lang="en-US" sz="2600" b="1" dirty="0" smtClean="0">
                <a:latin typeface="Century" pitchFamily="18" charset="0"/>
              </a:rPr>
              <a:t>India and Bangladesh </a:t>
            </a:r>
            <a:r>
              <a:rPr lang="en-US" sz="2600" dirty="0" smtClean="0">
                <a:latin typeface="Century" pitchFamily="18" charset="0"/>
              </a:rPr>
              <a:t>and, together with existing and planned connectivity between </a:t>
            </a:r>
            <a:r>
              <a:rPr lang="en-US" sz="2600" b="1" dirty="0" smtClean="0">
                <a:latin typeface="Century" pitchFamily="18" charset="0"/>
              </a:rPr>
              <a:t>Bhutan and India</a:t>
            </a:r>
            <a:r>
              <a:rPr lang="en-US" sz="2600" dirty="0" smtClean="0">
                <a:latin typeface="Century" pitchFamily="18" charset="0"/>
              </a:rPr>
              <a:t>, will create the physical infrastructure for sub-regional power trade.</a:t>
            </a:r>
          </a:p>
          <a:p>
            <a:pPr marL="457200" indent="-457200">
              <a:buFont typeface="+mj-lt"/>
              <a:buAutoNum type="arabicPeriod" startAt="4"/>
            </a:pPr>
            <a:endParaRPr lang="en-US" dirty="0">
              <a:latin typeface="Century" pitchFamily="18" charset="0"/>
            </a:endParaRP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normAutofit fontScale="90000"/>
          </a:bodyPr>
          <a:lstStyle/>
          <a:p>
            <a:r>
              <a:rPr lang="en-US" dirty="0" smtClean="0"/>
              <a:t>WORLD BANK PROJECTS &amp;   RESULTS</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25</a:t>
            </a:fld>
            <a:endParaRPr lang="en-US" sz="1200" dirty="0"/>
          </a:p>
        </p:txBody>
      </p:sp>
      <p:sp>
        <p:nvSpPr>
          <p:cNvPr id="4" name="Content Placeholder 3"/>
          <p:cNvSpPr>
            <a:spLocks noGrp="1"/>
          </p:cNvSpPr>
          <p:nvPr>
            <p:ph sz="quarter" idx="1"/>
          </p:nvPr>
        </p:nvSpPr>
        <p:spPr>
          <a:xfrm>
            <a:off x="914400" y="1828800"/>
            <a:ext cx="7772400" cy="4572000"/>
          </a:xfrm>
        </p:spPr>
        <p:txBody>
          <a:bodyPr>
            <a:normAutofit fontScale="92500" lnSpcReduction="20000"/>
          </a:bodyPr>
          <a:lstStyle/>
          <a:p>
            <a:pPr marL="457200" indent="-457200" algn="just">
              <a:buFont typeface="+mj-lt"/>
              <a:buAutoNum type="arabicPeriod" startAt="5"/>
            </a:pPr>
            <a:r>
              <a:rPr lang="en-US" b="1" dirty="0" smtClean="0">
                <a:latin typeface="Century" pitchFamily="18" charset="0"/>
              </a:rPr>
              <a:t>Strengthening Regional Cooperation in Wildlife Protection APL Program </a:t>
            </a:r>
            <a:r>
              <a:rPr lang="en-US" dirty="0" smtClean="0">
                <a:latin typeface="Century" pitchFamily="18" charset="0"/>
              </a:rPr>
              <a:t> (APL1: US$39m &amp; APL2: US$2.25m; Regional IDA: $24.5m):</a:t>
            </a:r>
          </a:p>
          <a:p>
            <a:pPr marL="457200" indent="-457200" algn="just">
              <a:buNone/>
            </a:pPr>
            <a:r>
              <a:rPr lang="en-US" dirty="0" smtClean="0">
                <a:latin typeface="Century" pitchFamily="18" charset="0"/>
              </a:rPr>
              <a:t>	</a:t>
            </a:r>
          </a:p>
          <a:p>
            <a:pPr marL="457200" indent="-457200" algn="just">
              <a:buNone/>
            </a:pPr>
            <a:r>
              <a:rPr lang="en-US" dirty="0" smtClean="0">
                <a:latin typeface="Century" pitchFamily="18" charset="0"/>
              </a:rPr>
              <a:t>	The Project will assist participating governments in building shared capacity, institutions, knowledge and incentives to protect regional wildlife. Participating countries include </a:t>
            </a:r>
            <a:r>
              <a:rPr lang="en-US" b="1" dirty="0" smtClean="0">
                <a:latin typeface="Century" pitchFamily="18" charset="0"/>
              </a:rPr>
              <a:t>Bangladesh and Nepal </a:t>
            </a:r>
            <a:r>
              <a:rPr lang="en-US" dirty="0" smtClean="0">
                <a:latin typeface="Century" pitchFamily="18" charset="0"/>
              </a:rPr>
              <a:t>(APL1), and </a:t>
            </a:r>
            <a:r>
              <a:rPr lang="en-US" b="1" dirty="0" smtClean="0">
                <a:latin typeface="Century" pitchFamily="18" charset="0"/>
              </a:rPr>
              <a:t>Bhutan</a:t>
            </a:r>
            <a:r>
              <a:rPr lang="en-US" dirty="0" smtClean="0">
                <a:latin typeface="Century" pitchFamily="18" charset="0"/>
              </a:rPr>
              <a:t> (APL2).</a:t>
            </a:r>
          </a:p>
          <a:p>
            <a:pPr marL="457200" indent="-457200" algn="just">
              <a:buNone/>
            </a:pPr>
            <a:r>
              <a:rPr lang="en-US" dirty="0" smtClean="0">
                <a:latin typeface="Century" pitchFamily="18" charset="0"/>
              </a:rPr>
              <a:t>	</a:t>
            </a:r>
          </a:p>
          <a:p>
            <a:pPr marL="457200" indent="-457200" algn="just">
              <a:buNone/>
            </a:pPr>
            <a:r>
              <a:rPr lang="en-US" dirty="0" smtClean="0">
                <a:latin typeface="Century" pitchFamily="18" charset="0"/>
              </a:rPr>
              <a:t>	Collaboration with India, Sri Lanka and neighbors in East Asia in this partnership is being explored. </a:t>
            </a:r>
          </a:p>
          <a:p>
            <a:pPr>
              <a:buNone/>
            </a:pPr>
            <a:endParaRPr lang="en-US" dirty="0">
              <a:latin typeface="Century" pitchFamily="18" charset="0"/>
            </a:endParaRPr>
          </a:p>
        </p:txBody>
      </p:sp>
      <p:pic>
        <p:nvPicPr>
          <p:cNvPr id="5"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457200"/>
            <a:ext cx="8229600" cy="1252728"/>
          </a:xfrm>
        </p:spPr>
        <p:txBody>
          <a:bodyPr/>
          <a:lstStyle/>
          <a:p>
            <a:r>
              <a:rPr lang="en-US" dirty="0" smtClean="0">
                <a:latin typeface="Century" pitchFamily="18" charset="0"/>
              </a:rPr>
              <a:t>BEYOND SAFTA</a:t>
            </a:r>
            <a:endParaRPr lang="en-US" dirty="0">
              <a:latin typeface="Century" pitchFamily="18" charset="0"/>
            </a:endParaRPr>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latin typeface="Century" pitchFamily="18" charset="0"/>
              </a:rPr>
              <a:pPr>
                <a:defRPr/>
              </a:pPr>
              <a:t>26</a:t>
            </a:fld>
            <a:endParaRPr lang="en-US" sz="1200" dirty="0">
              <a:latin typeface="Century" pitchFamily="18" charset="0"/>
            </a:endParaRPr>
          </a:p>
        </p:txBody>
      </p:sp>
      <p:sp>
        <p:nvSpPr>
          <p:cNvPr id="2" name="Content Placeholder 1"/>
          <p:cNvSpPr>
            <a:spLocks noGrp="1"/>
          </p:cNvSpPr>
          <p:nvPr>
            <p:ph sz="quarter" idx="1"/>
          </p:nvPr>
        </p:nvSpPr>
        <p:spPr>
          <a:xfrm>
            <a:off x="867834" y="2254697"/>
            <a:ext cx="7408333" cy="3995466"/>
          </a:xfrm>
        </p:spPr>
        <p:txBody>
          <a:bodyPr>
            <a:normAutofit fontScale="92500" lnSpcReduction="10000"/>
          </a:bodyPr>
          <a:lstStyle/>
          <a:p>
            <a:pPr algn="just">
              <a:buFont typeface="Wingdings" panose="05000000000000000000" pitchFamily="2" charset="2"/>
              <a:buChar char="v"/>
            </a:pPr>
            <a:r>
              <a:rPr lang="en-US" sz="1800" dirty="0" smtClean="0">
                <a:latin typeface="Century" pitchFamily="18" charset="0"/>
              </a:rPr>
              <a:t>Expediting full implementation of SAFTA</a:t>
            </a:r>
          </a:p>
          <a:p>
            <a:pPr marL="0" indent="0" algn="just">
              <a:buNone/>
            </a:pPr>
            <a:endParaRPr lang="en-US" sz="1800" dirty="0" smtClean="0">
              <a:latin typeface="Century" pitchFamily="18" charset="0"/>
            </a:endParaRPr>
          </a:p>
          <a:p>
            <a:pPr algn="just">
              <a:buFont typeface="Wingdings" panose="05000000000000000000" pitchFamily="2" charset="2"/>
              <a:buChar char="v"/>
            </a:pPr>
            <a:r>
              <a:rPr lang="en-US" sz="1800" dirty="0" smtClean="0">
                <a:latin typeface="Century" pitchFamily="18" charset="0"/>
              </a:rPr>
              <a:t>Services and investment liberalization</a:t>
            </a:r>
          </a:p>
          <a:p>
            <a:pPr marL="0" indent="0" algn="just">
              <a:buNone/>
            </a:pPr>
            <a:endParaRPr lang="en-US" sz="1800" dirty="0" smtClean="0">
              <a:latin typeface="Century" pitchFamily="18" charset="0"/>
            </a:endParaRPr>
          </a:p>
          <a:p>
            <a:pPr algn="just">
              <a:buFont typeface="Wingdings" panose="05000000000000000000" pitchFamily="2" charset="2"/>
              <a:buChar char="v"/>
            </a:pPr>
            <a:r>
              <a:rPr lang="en-US" sz="1800" dirty="0" smtClean="0">
                <a:latin typeface="Century" pitchFamily="18" charset="0"/>
              </a:rPr>
              <a:t>Roadmap or a vision for further deepening</a:t>
            </a:r>
          </a:p>
          <a:p>
            <a:pPr marL="0" indent="0" algn="just">
              <a:buNone/>
            </a:pPr>
            <a:endParaRPr lang="en-US" sz="1800" dirty="0" smtClean="0">
              <a:latin typeface="Century" pitchFamily="18" charset="0"/>
            </a:endParaRPr>
          </a:p>
          <a:p>
            <a:pPr algn="just">
              <a:buFont typeface="Wingdings" panose="05000000000000000000" pitchFamily="2" charset="2"/>
              <a:buChar char="v"/>
            </a:pPr>
            <a:r>
              <a:rPr lang="en-US" sz="1800" dirty="0" smtClean="0">
                <a:latin typeface="Century" pitchFamily="18" charset="0"/>
              </a:rPr>
              <a:t>South Asian Customs Union, and eventually to an economic community</a:t>
            </a:r>
          </a:p>
          <a:p>
            <a:pPr marL="0" indent="0" algn="just">
              <a:buNone/>
            </a:pPr>
            <a:r>
              <a:rPr lang="en-US" sz="1800" dirty="0" smtClean="0">
                <a:latin typeface="Century" pitchFamily="18" charset="0"/>
              </a:rPr>
              <a:t> </a:t>
            </a:r>
          </a:p>
          <a:p>
            <a:pPr algn="just">
              <a:buFont typeface="Wingdings" panose="05000000000000000000" pitchFamily="2" charset="2"/>
              <a:buChar char="v"/>
            </a:pPr>
            <a:r>
              <a:rPr lang="en-US" sz="1800" dirty="0" smtClean="0">
                <a:latin typeface="Century" pitchFamily="18" charset="0"/>
              </a:rPr>
              <a:t>An integrated South Asia could be an important building bloc of an emerging broader Asian regional grouping</a:t>
            </a:r>
          </a:p>
          <a:p>
            <a:pPr marL="0" indent="0" algn="just">
              <a:buNone/>
            </a:pPr>
            <a:endParaRPr lang="en-US" sz="1800" dirty="0" smtClean="0">
              <a:latin typeface="Century" pitchFamily="18" charset="0"/>
            </a:endParaRPr>
          </a:p>
          <a:p>
            <a:pPr algn="just">
              <a:buFont typeface="Wingdings" panose="05000000000000000000" pitchFamily="2" charset="2"/>
              <a:buChar char="v"/>
            </a:pPr>
            <a:r>
              <a:rPr lang="en-US" sz="1800" dirty="0" smtClean="0">
                <a:latin typeface="Century" pitchFamily="18" charset="0"/>
              </a:rPr>
              <a:t>New salience in the post-crisis world</a:t>
            </a:r>
            <a:endParaRPr lang="en-US" sz="1800" dirty="0">
              <a:latin typeface="Century" pitchFamily="18" charset="0"/>
            </a:endParaRP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8305800" cy="1447800"/>
          </a:xfrm>
        </p:spPr>
        <p:txBody>
          <a:bodyPr>
            <a:noAutofit/>
          </a:bodyPr>
          <a:lstStyle/>
          <a:p>
            <a:pPr algn="l"/>
            <a:r>
              <a:rPr lang="en-US" sz="3600" dirty="0" smtClean="0">
                <a:latin typeface="Century" pitchFamily="18" charset="0"/>
              </a:rPr>
              <a:t>In every CHALLENGE lives a great OPPORTUNITY  </a:t>
            </a:r>
            <a:br>
              <a:rPr lang="en-US" sz="3600" dirty="0" smtClean="0">
                <a:latin typeface="Century" pitchFamily="18" charset="0"/>
              </a:rPr>
            </a:br>
            <a:r>
              <a:rPr lang="en-US" sz="3600" dirty="0" smtClean="0">
                <a:latin typeface="Century" pitchFamily="18" charset="0"/>
              </a:rPr>
              <a:t>				</a:t>
            </a:r>
            <a:r>
              <a:rPr lang="en-US" sz="3600" dirty="0" smtClean="0">
                <a:latin typeface="Century" pitchFamily="18" charset="0"/>
              </a:rPr>
              <a:t>- </a:t>
            </a:r>
            <a:r>
              <a:rPr lang="en-US" sz="3600" dirty="0" smtClean="0">
                <a:latin typeface="Century" pitchFamily="18" charset="0"/>
              </a:rPr>
              <a:t>Jeffrey Benjamin</a:t>
            </a:r>
            <a:endParaRPr lang="en-US" sz="3600" dirty="0">
              <a:latin typeface="Century" pitchFamily="18" charset="0"/>
            </a:endParaRPr>
          </a:p>
        </p:txBody>
      </p:sp>
      <p:sp>
        <p:nvSpPr>
          <p:cNvPr id="3" name="Slide Number Placeholder 2"/>
          <p:cNvSpPr>
            <a:spLocks noGrp="1"/>
          </p:cNvSpPr>
          <p:nvPr>
            <p:ph type="sldNum" sz="quarter" idx="12"/>
          </p:nvPr>
        </p:nvSpPr>
        <p:spPr/>
        <p:txBody>
          <a:bodyPr/>
          <a:lstStyle/>
          <a:p>
            <a:pPr>
              <a:defRPr/>
            </a:pPr>
            <a:fld id="{7AFD68A2-87C3-4AD4-8BDD-9E0254A30483}" type="slidenum">
              <a:rPr lang="en-US" smtClean="0"/>
              <a:pPr>
                <a:defRPr/>
              </a:pPr>
              <a:t>27</a:t>
            </a:fld>
            <a:endParaRPr lang="en-US" dirty="0"/>
          </a:p>
        </p:txBody>
      </p:sp>
      <p:pic>
        <p:nvPicPr>
          <p:cNvPr id="5" name="Content Placeholder 4" descr="20.jpg"/>
          <p:cNvPicPr>
            <a:picLocks noGrp="1" noChangeAspect="1"/>
          </p:cNvPicPr>
          <p:nvPr>
            <p:ph sz="quarter" idx="1"/>
          </p:nvPr>
        </p:nvPicPr>
        <p:blipFill>
          <a:blip r:embed="rId2" cstate="print"/>
          <a:stretch>
            <a:fillRect/>
          </a:stretch>
        </p:blipFill>
        <p:spPr>
          <a:xfrm>
            <a:off x="4038600" y="2514600"/>
            <a:ext cx="4933950" cy="4029075"/>
          </a:xfrm>
        </p:spPr>
      </p:pic>
      <p:pic>
        <p:nvPicPr>
          <p:cNvPr id="6" name="Picture 5" descr="ICAI.jpg"/>
          <p:cNvPicPr>
            <a:picLocks noChangeAspect="1"/>
          </p:cNvPicPr>
          <p:nvPr/>
        </p:nvPicPr>
        <p:blipFill>
          <a:blip r:embed="rId3"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2085"/>
            <a:ext cx="8229600" cy="1252728"/>
          </a:xfrm>
        </p:spPr>
        <p:txBody>
          <a:bodyPr/>
          <a:lstStyle/>
          <a:p>
            <a:r>
              <a:rPr lang="en-US" dirty="0" smtClean="0"/>
              <a:t>CONCLUDING REMARKS </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28</a:t>
            </a:fld>
            <a:endParaRPr lang="en-US" sz="1200" dirty="0"/>
          </a:p>
        </p:txBody>
      </p:sp>
      <p:sp>
        <p:nvSpPr>
          <p:cNvPr id="2" name="Content Placeholder 1"/>
          <p:cNvSpPr>
            <a:spLocks noGrp="1"/>
          </p:cNvSpPr>
          <p:nvPr>
            <p:ph sz="quarter" idx="1"/>
          </p:nvPr>
        </p:nvSpPr>
        <p:spPr>
          <a:xfrm>
            <a:off x="990600" y="1905000"/>
            <a:ext cx="7408333" cy="4114800"/>
          </a:xfrm>
        </p:spPr>
        <p:txBody>
          <a:bodyPr>
            <a:noAutofit/>
          </a:bodyPr>
          <a:lstStyle/>
          <a:p>
            <a:pPr algn="just">
              <a:buFont typeface="Wingdings" panose="05000000000000000000" pitchFamily="2" charset="2"/>
              <a:buChar char="v"/>
            </a:pPr>
            <a:r>
              <a:rPr lang="en-US" sz="1600" b="1" dirty="0" smtClean="0">
                <a:latin typeface="Century" pitchFamily="18" charset="0"/>
              </a:rPr>
              <a:t>Reimagining South Asia as an economic </a:t>
            </a:r>
            <a:r>
              <a:rPr lang="en-US" sz="1600" b="1" dirty="0" smtClean="0">
                <a:latin typeface="Century" pitchFamily="18" charset="0"/>
              </a:rPr>
              <a:t>gateway to Prosperity and Peace  </a:t>
            </a:r>
            <a:endParaRPr lang="en-US" sz="1600" dirty="0" smtClean="0">
              <a:latin typeface="Century" pitchFamily="18" charset="0"/>
            </a:endParaRPr>
          </a:p>
          <a:p>
            <a:pPr algn="just">
              <a:buNone/>
            </a:pPr>
            <a:r>
              <a:rPr lang="en-US" sz="1600" dirty="0" smtClean="0">
                <a:latin typeface="Century" pitchFamily="18" charset="0"/>
              </a:rPr>
              <a:t>	</a:t>
            </a:r>
          </a:p>
          <a:p>
            <a:pPr algn="just">
              <a:buNone/>
            </a:pPr>
            <a:r>
              <a:rPr lang="en-US" sz="1600" dirty="0" smtClean="0">
                <a:latin typeface="Century" pitchFamily="18" charset="0"/>
              </a:rPr>
              <a:t>	Thinking of South Asia as an economic gateway between East and Central Asia can bring large dividends. To do so, South Asia first has to connect within itself, and significantly </a:t>
            </a:r>
            <a:r>
              <a:rPr lang="en-US" sz="1600" b="1" dirty="0" smtClean="0">
                <a:latin typeface="Century" pitchFamily="18" charset="0"/>
              </a:rPr>
              <a:t>reduce intra-regional trade costs </a:t>
            </a:r>
            <a:r>
              <a:rPr lang="en-US" sz="1600" dirty="0" smtClean="0">
                <a:latin typeface="Century" pitchFamily="18" charset="0"/>
              </a:rPr>
              <a:t>which, on average, are 85% higher than those in East Asia.</a:t>
            </a:r>
          </a:p>
          <a:p>
            <a:pPr algn="just">
              <a:buNone/>
            </a:pPr>
            <a:endParaRPr lang="en-US" sz="1600" dirty="0" smtClean="0">
              <a:latin typeface="Century" pitchFamily="18" charset="0"/>
            </a:endParaRPr>
          </a:p>
          <a:p>
            <a:pPr algn="just">
              <a:buNone/>
            </a:pPr>
            <a:r>
              <a:rPr lang="en-US" sz="1600" dirty="0" smtClean="0">
                <a:latin typeface="Century" pitchFamily="18" charset="0"/>
              </a:rPr>
              <a:t>	</a:t>
            </a:r>
            <a:r>
              <a:rPr lang="en-US" sz="1600" b="1" dirty="0" smtClean="0">
                <a:latin typeface="Century" pitchFamily="18" charset="0"/>
              </a:rPr>
              <a:t>Improving internal connectivity </a:t>
            </a:r>
            <a:r>
              <a:rPr lang="en-US" sz="1600" dirty="0" smtClean="0">
                <a:latin typeface="Century" pitchFamily="18" charset="0"/>
              </a:rPr>
              <a:t>means that trucks travel seamlessly between countries, using the most economical route between destinations with minimal waiting time for border clearance, among other things.</a:t>
            </a:r>
          </a:p>
          <a:p>
            <a:pPr algn="just">
              <a:buNone/>
            </a:pPr>
            <a:endParaRPr lang="en-US" sz="1600" dirty="0" smtClean="0">
              <a:latin typeface="Century" pitchFamily="18" charset="0"/>
            </a:endParaRPr>
          </a:p>
          <a:p>
            <a:pPr algn="just">
              <a:buNone/>
            </a:pPr>
            <a:r>
              <a:rPr lang="en-US" sz="1600" dirty="0" smtClean="0">
                <a:latin typeface="Century" pitchFamily="18" charset="0"/>
              </a:rPr>
              <a:t>	Current rules require most trucks to transfer loads at the borders. There are no major transit agreements across the region and most border check-posts enforce tedious inspections on both sides of the border. </a:t>
            </a:r>
            <a:r>
              <a:rPr lang="en-US" sz="1600" b="1" dirty="0" smtClean="0">
                <a:latin typeface="Century" pitchFamily="18" charset="0"/>
              </a:rPr>
              <a:t>The </a:t>
            </a:r>
            <a:r>
              <a:rPr lang="en-US" sz="1600" b="1" dirty="0" smtClean="0">
                <a:latin typeface="Century" pitchFamily="18" charset="0"/>
                <a:hlinkClick r:id="rId2"/>
              </a:rPr>
              <a:t>Motor Vehicles Agreement</a:t>
            </a:r>
            <a:r>
              <a:rPr lang="en-US" sz="1600" b="1" dirty="0" smtClean="0">
                <a:latin typeface="Century" pitchFamily="18" charset="0"/>
              </a:rPr>
              <a:t> signed between Bangladesh, Bhutan, India and Nepal in June 2015</a:t>
            </a:r>
            <a:r>
              <a:rPr lang="en-US" sz="1600" dirty="0" smtClean="0">
                <a:latin typeface="Century" pitchFamily="18" charset="0"/>
              </a:rPr>
              <a:t>, intended to pave the way for a seamless movement of road traffic, is a very good </a:t>
            </a:r>
            <a:r>
              <a:rPr lang="en-US" sz="1600" dirty="0" smtClean="0">
                <a:latin typeface="Century" pitchFamily="18" charset="0"/>
              </a:rPr>
              <a:t>initiative</a:t>
            </a:r>
            <a:r>
              <a:rPr lang="en-US" sz="1600" dirty="0" smtClean="0">
                <a:latin typeface="Century" pitchFamily="18" charset="0"/>
              </a:rPr>
              <a:t> </a:t>
            </a:r>
            <a:r>
              <a:rPr lang="en-US" sz="1600" dirty="0" smtClean="0">
                <a:latin typeface="Century" pitchFamily="18" charset="0"/>
              </a:rPr>
              <a:t>in this regard.</a:t>
            </a:r>
          </a:p>
          <a:p>
            <a:pPr algn="just">
              <a:buNone/>
            </a:pPr>
            <a:endParaRPr lang="en-US" sz="1600" dirty="0">
              <a:latin typeface="Century" pitchFamily="18" charset="0"/>
            </a:endParaRPr>
          </a:p>
        </p:txBody>
      </p:sp>
      <p:pic>
        <p:nvPicPr>
          <p:cNvPr id="4" name="Picture 3" descr="ICAI.jpg"/>
          <p:cNvPicPr>
            <a:picLocks noChangeAspect="1"/>
          </p:cNvPicPr>
          <p:nvPr/>
        </p:nvPicPr>
        <p:blipFill>
          <a:blip r:embed="rId3"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CONCLUDING REMARKS </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29</a:t>
            </a:fld>
            <a:endParaRPr lang="en-US" sz="1200" dirty="0"/>
          </a:p>
        </p:txBody>
      </p:sp>
      <p:sp>
        <p:nvSpPr>
          <p:cNvPr id="2" name="Content Placeholder 1"/>
          <p:cNvSpPr>
            <a:spLocks noGrp="1"/>
          </p:cNvSpPr>
          <p:nvPr>
            <p:ph sz="quarter" idx="1"/>
          </p:nvPr>
        </p:nvSpPr>
        <p:spPr>
          <a:xfrm>
            <a:off x="762000" y="1828800"/>
            <a:ext cx="7408333" cy="4038600"/>
          </a:xfrm>
        </p:spPr>
        <p:txBody>
          <a:bodyPr>
            <a:normAutofit fontScale="77500" lnSpcReduction="20000"/>
          </a:bodyPr>
          <a:lstStyle/>
          <a:p>
            <a:pPr algn="just">
              <a:buFont typeface="Wingdings" panose="05000000000000000000" pitchFamily="2" charset="2"/>
              <a:buChar char="v"/>
            </a:pPr>
            <a:r>
              <a:rPr lang="en-US" sz="2300" b="1" dirty="0" smtClean="0">
                <a:latin typeface="Century" pitchFamily="18" charset="0"/>
              </a:rPr>
              <a:t>Implementing a genuine free-trade agreement</a:t>
            </a:r>
            <a:endParaRPr lang="en-US" sz="2300" dirty="0" smtClean="0">
              <a:latin typeface="Century" pitchFamily="18" charset="0"/>
            </a:endParaRPr>
          </a:p>
          <a:p>
            <a:pPr algn="just">
              <a:buNone/>
            </a:pPr>
            <a:r>
              <a:rPr lang="en-US" sz="2300" dirty="0" smtClean="0">
                <a:latin typeface="Century" pitchFamily="18" charset="0"/>
              </a:rPr>
              <a:t>	</a:t>
            </a:r>
          </a:p>
          <a:p>
            <a:pPr algn="just">
              <a:buNone/>
            </a:pPr>
            <a:r>
              <a:rPr lang="en-US" sz="2300" dirty="0" smtClean="0">
                <a:latin typeface="Century" pitchFamily="18" charset="0"/>
              </a:rPr>
              <a:t>	An effective free-trade agreement can unleash the power of a market of 1.7 billion people. The </a:t>
            </a:r>
            <a:r>
              <a:rPr lang="en-US" sz="2300" dirty="0" smtClean="0">
                <a:latin typeface="Century" pitchFamily="18" charset="0"/>
                <a:hlinkClick r:id="rId2"/>
              </a:rPr>
              <a:t>South Asian Free Trade Agreement</a:t>
            </a:r>
            <a:r>
              <a:rPr lang="en-US" sz="2300" dirty="0" smtClean="0">
                <a:latin typeface="Century" pitchFamily="18" charset="0"/>
              </a:rPr>
              <a:t> (SAFTA) contains too many 'sensitive lists' that allow countries to impose high import tariff restrictions on neighbours.</a:t>
            </a:r>
          </a:p>
          <a:p>
            <a:pPr algn="just">
              <a:buNone/>
            </a:pPr>
            <a:endParaRPr lang="en-US" sz="2300" dirty="0" smtClean="0">
              <a:latin typeface="Century" pitchFamily="18" charset="0"/>
            </a:endParaRPr>
          </a:p>
          <a:p>
            <a:pPr algn="just">
              <a:buNone/>
            </a:pPr>
            <a:r>
              <a:rPr lang="en-US" sz="2300" dirty="0" smtClean="0">
                <a:latin typeface="Century" pitchFamily="18" charset="0"/>
              </a:rPr>
              <a:t>	A well-functioning SAFTA and reduced costs of trade can lead to a 250% increase in intra-regional trade (simulation estimates).</a:t>
            </a:r>
          </a:p>
          <a:p>
            <a:pPr algn="just">
              <a:buNone/>
            </a:pPr>
            <a:r>
              <a:rPr lang="en-US" sz="2300" dirty="0" smtClean="0">
                <a:latin typeface="Century" pitchFamily="18" charset="0"/>
              </a:rPr>
              <a:t>	</a:t>
            </a:r>
          </a:p>
          <a:p>
            <a:pPr algn="just">
              <a:buNone/>
            </a:pPr>
            <a:r>
              <a:rPr lang="en-US" sz="2300" dirty="0" smtClean="0">
                <a:latin typeface="Century" pitchFamily="18" charset="0"/>
              </a:rPr>
              <a:t>	A unified market can unleash a powerful dynamic by attracting large and small investors, which would foster an even larger market and generate a more efficient and powerful distribution of production across the region, as countries and sub-regions begin to specialize.</a:t>
            </a:r>
          </a:p>
          <a:p>
            <a:endParaRPr lang="en-US" dirty="0">
              <a:latin typeface="Century" pitchFamily="18" charset="0"/>
            </a:endParaRPr>
          </a:p>
        </p:txBody>
      </p:sp>
      <p:pic>
        <p:nvPicPr>
          <p:cNvPr id="4" name="Picture 3" descr="ICAI.jpg"/>
          <p:cNvPicPr>
            <a:picLocks noChangeAspect="1"/>
          </p:cNvPicPr>
          <p:nvPr/>
        </p:nvPicPr>
        <p:blipFill>
          <a:blip r:embed="rId3"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fontScale="90000"/>
          </a:bodyPr>
          <a:lstStyle/>
          <a:p>
            <a:r>
              <a:rPr lang="en-US" dirty="0" smtClean="0">
                <a:solidFill>
                  <a:schemeClr val="accent1"/>
                </a:solidFill>
                <a:latin typeface="Century" pitchFamily="18" charset="0"/>
              </a:rPr>
              <a:t>SUSTAINING RAPID GROWTH</a:t>
            </a:r>
            <a:br>
              <a:rPr lang="en-US" dirty="0" smtClean="0">
                <a:solidFill>
                  <a:schemeClr val="accent1"/>
                </a:solidFill>
                <a:latin typeface="Century" pitchFamily="18" charset="0"/>
              </a:rPr>
            </a:br>
            <a:r>
              <a:rPr lang="en-US" dirty="0" smtClean="0">
                <a:solidFill>
                  <a:schemeClr val="accent1"/>
                </a:solidFill>
                <a:latin typeface="Century" pitchFamily="18" charset="0"/>
              </a:rPr>
              <a:t>IN SOUTH ASIA</a:t>
            </a:r>
            <a:endParaRPr lang="en-IN" sz="4400" i="1" dirty="0" smtClean="0">
              <a:ln cmpd="sng">
                <a:solidFill>
                  <a:schemeClr val="tx1"/>
                </a:solidFill>
              </a:ln>
              <a:solidFill>
                <a:schemeClr val="accent1"/>
              </a:solidFill>
              <a:uFill>
                <a:solidFill>
                  <a:schemeClr val="accent6">
                    <a:lumMod val="75000"/>
                  </a:schemeClr>
                </a:solidFill>
              </a:uFill>
              <a:latin typeface="Century" pitchFamily="18" charset="0"/>
            </a:endParaRPr>
          </a:p>
        </p:txBody>
      </p:sp>
      <p:sp>
        <p:nvSpPr>
          <p:cNvPr id="6" name="Slide Number Placeholder 5"/>
          <p:cNvSpPr>
            <a:spLocks noGrp="1"/>
          </p:cNvSpPr>
          <p:nvPr>
            <p:ph type="sldNum" sz="quarter" idx="12"/>
          </p:nvPr>
        </p:nvSpPr>
        <p:spPr/>
        <p:txBody>
          <a:bodyPr/>
          <a:lstStyle/>
          <a:p>
            <a:pPr>
              <a:defRPr/>
            </a:pPr>
            <a:fld id="{7AFD68A2-87C3-4AD4-8BDD-9E0254A30483}" type="slidenum">
              <a:rPr lang="en-US" sz="1200" smtClean="0">
                <a:latin typeface="Century" pitchFamily="18" charset="0"/>
              </a:rPr>
              <a:pPr>
                <a:defRPr/>
              </a:pPr>
              <a:t>3</a:t>
            </a:fld>
            <a:endParaRPr lang="en-US" sz="1200" dirty="0">
              <a:latin typeface="Century" pitchFamily="18" charset="0"/>
            </a:endParaRPr>
          </a:p>
        </p:txBody>
      </p:sp>
      <p:sp>
        <p:nvSpPr>
          <p:cNvPr id="3" name="Content Placeholder 2"/>
          <p:cNvSpPr>
            <a:spLocks noGrp="1"/>
          </p:cNvSpPr>
          <p:nvPr>
            <p:ph sz="quarter" idx="1"/>
          </p:nvPr>
        </p:nvSpPr>
        <p:spPr>
          <a:xfrm>
            <a:off x="457200" y="2209800"/>
            <a:ext cx="8305800" cy="4191000"/>
          </a:xfrm>
        </p:spPr>
        <p:txBody>
          <a:bodyPr>
            <a:normAutofit fontScale="92500" lnSpcReduction="10000"/>
          </a:bodyPr>
          <a:lstStyle/>
          <a:p>
            <a:pPr algn="just">
              <a:buFont typeface="Wingdings" panose="05000000000000000000" pitchFamily="2" charset="2"/>
              <a:buChar char="v"/>
            </a:pPr>
            <a:r>
              <a:rPr lang="en-US" sz="1800" dirty="0" smtClean="0">
                <a:latin typeface="Century" pitchFamily="18" charset="0"/>
              </a:rPr>
              <a:t>South Asia which includes eight countries - Afghanistan, Bangladesh, Bhutan, India, Maldives, Nepal, Pakistan and Sri Lanka, has made good progress on liberalizing trade regimes and cutting tariffs since the early 1990s when most of the countries started with reforms.</a:t>
            </a:r>
          </a:p>
          <a:p>
            <a:pPr marL="0" indent="0" algn="just">
              <a:buNone/>
            </a:pPr>
            <a:endParaRPr lang="en-US" sz="1800" dirty="0" smtClean="0">
              <a:latin typeface="Century" pitchFamily="18" charset="0"/>
            </a:endParaRPr>
          </a:p>
          <a:p>
            <a:pPr algn="just">
              <a:buFont typeface="Wingdings" panose="05000000000000000000" pitchFamily="2" charset="2"/>
              <a:buChar char="v"/>
            </a:pPr>
            <a:r>
              <a:rPr lang="en-US" sz="1800" dirty="0" smtClean="0">
                <a:latin typeface="Century" pitchFamily="18" charset="0"/>
              </a:rPr>
              <a:t>The countries have also undertaken considerable industrial deregulation and other structural reforms. </a:t>
            </a:r>
          </a:p>
          <a:p>
            <a:pPr algn="just">
              <a:buFont typeface="Wingdings" panose="05000000000000000000" pitchFamily="2" charset="2"/>
              <a:buChar char="v"/>
            </a:pPr>
            <a:endParaRPr lang="en-US" sz="1800" dirty="0">
              <a:latin typeface="Century" pitchFamily="18" charset="0"/>
            </a:endParaRPr>
          </a:p>
          <a:p>
            <a:pPr algn="just">
              <a:buFont typeface="Wingdings" panose="05000000000000000000" pitchFamily="2" charset="2"/>
              <a:buChar char="v"/>
            </a:pPr>
            <a:r>
              <a:rPr lang="en-US" sz="1800" dirty="0" smtClean="0">
                <a:latin typeface="Century" pitchFamily="18" charset="0"/>
              </a:rPr>
              <a:t>The governments and the private sector recognize that strong exports are critical for overall economic growth and poverty reduction and export-led growth has become a key thrust in each country. </a:t>
            </a:r>
          </a:p>
          <a:p>
            <a:pPr algn="just">
              <a:buFont typeface="Wingdings" panose="05000000000000000000" pitchFamily="2" charset="2"/>
              <a:buChar char="v"/>
            </a:pPr>
            <a:endParaRPr lang="en-US" sz="1800" dirty="0">
              <a:latin typeface="Century" pitchFamily="18" charset="0"/>
            </a:endParaRPr>
          </a:p>
          <a:p>
            <a:pPr algn="just">
              <a:buFont typeface="Wingdings" panose="05000000000000000000" pitchFamily="2" charset="2"/>
              <a:buChar char="v"/>
            </a:pPr>
            <a:r>
              <a:rPr lang="en-US" sz="1800" dirty="0" smtClean="0">
                <a:latin typeface="Century" pitchFamily="18" charset="0"/>
              </a:rPr>
              <a:t>Each country has been integrating with the global economy, as evidenced by the significant increases in the merchandise trade [(exports plus imports)-GDP] ratios.</a:t>
            </a:r>
          </a:p>
          <a:p>
            <a:pPr algn="just">
              <a:buNone/>
            </a:pPr>
            <a:endParaRPr lang="en-US" sz="1800" dirty="0" smtClean="0">
              <a:latin typeface="Century" pitchFamily="18" charset="0"/>
            </a:endParaRPr>
          </a:p>
          <a:p>
            <a:pPr>
              <a:buNone/>
            </a:pPr>
            <a:endParaRPr lang="en-US" dirty="0" smtClean="0">
              <a:latin typeface="Century" pitchFamily="18" charset="0"/>
            </a:endParaRPr>
          </a:p>
          <a:p>
            <a:pPr marL="274320" indent="-274320" algn="just" eaLnBrk="1" fontAlgn="auto" hangingPunct="1">
              <a:spcAft>
                <a:spcPts val="0"/>
              </a:spcAft>
              <a:buClr>
                <a:schemeClr val="accent3"/>
              </a:buClr>
              <a:buFont typeface="Wingdings 2"/>
              <a:buNone/>
              <a:defRPr/>
            </a:pPr>
            <a:endParaRPr lang="en-IN" sz="2400" b="1" i="1" dirty="0" smtClean="0">
              <a:uFill>
                <a:solidFill>
                  <a:schemeClr val="accent5"/>
                </a:solidFill>
              </a:uFill>
              <a:latin typeface="Century" pitchFamily="18" charset="0"/>
              <a:hlinkClick r:id="" action="ppaction://noaction"/>
            </a:endParaRPr>
          </a:p>
        </p:txBody>
      </p:sp>
      <p:pic>
        <p:nvPicPr>
          <p:cNvPr id="4100"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lstStyle/>
          <a:p>
            <a:r>
              <a:rPr lang="en-US" dirty="0" smtClean="0"/>
              <a:t>CONCLUDING REMARKS </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30</a:t>
            </a:fld>
            <a:endParaRPr lang="en-US" sz="1200" dirty="0"/>
          </a:p>
        </p:txBody>
      </p:sp>
      <p:sp>
        <p:nvSpPr>
          <p:cNvPr id="2" name="Content Placeholder 1"/>
          <p:cNvSpPr>
            <a:spLocks noGrp="1"/>
          </p:cNvSpPr>
          <p:nvPr>
            <p:ph sz="quarter" idx="1"/>
          </p:nvPr>
        </p:nvSpPr>
        <p:spPr>
          <a:xfrm>
            <a:off x="990600" y="2057400"/>
            <a:ext cx="7408333" cy="3886200"/>
          </a:xfrm>
        </p:spPr>
        <p:txBody>
          <a:bodyPr>
            <a:normAutofit fontScale="92500" lnSpcReduction="10000"/>
          </a:bodyPr>
          <a:lstStyle/>
          <a:p>
            <a:pPr>
              <a:buFont typeface="Wingdings" panose="05000000000000000000" pitchFamily="2" charset="2"/>
              <a:buChar char="v"/>
            </a:pPr>
            <a:r>
              <a:rPr lang="en-US" b="1" dirty="0" smtClean="0">
                <a:latin typeface="Century" pitchFamily="18" charset="0"/>
              </a:rPr>
              <a:t>Addressing real and perceived non-tariff barriers</a:t>
            </a:r>
            <a:endParaRPr lang="en-US" dirty="0" smtClean="0">
              <a:latin typeface="Century" pitchFamily="18" charset="0"/>
            </a:endParaRPr>
          </a:p>
          <a:p>
            <a:pPr>
              <a:buNone/>
            </a:pPr>
            <a:endParaRPr lang="en-US" dirty="0" smtClean="0">
              <a:latin typeface="Century" pitchFamily="18" charset="0"/>
            </a:endParaRPr>
          </a:p>
          <a:p>
            <a:pPr algn="just">
              <a:buNone/>
            </a:pPr>
            <a:r>
              <a:rPr lang="en-US" dirty="0" smtClean="0">
                <a:latin typeface="Century" pitchFamily="18" charset="0"/>
              </a:rPr>
              <a:t>	</a:t>
            </a:r>
            <a:r>
              <a:rPr lang="en-US" sz="2200" dirty="0" smtClean="0">
                <a:latin typeface="Century" pitchFamily="18" charset="0"/>
              </a:rPr>
              <a:t>Doing so can reduce the non-quantitative costs of trade, which typically run quite high. These barriers include, but are not limited to, over-zealous regulations (or implementation of these) that aim to ensure quality and food safety, environmental protection, animal and plant health. If not addressed, they would shape misperceptions and exacerbate the trust deficit between countries.</a:t>
            </a:r>
          </a:p>
          <a:p>
            <a:pPr algn="just">
              <a:buNone/>
            </a:pPr>
            <a:endParaRPr lang="en-US" sz="2200" dirty="0" smtClean="0">
              <a:latin typeface="Century" pitchFamily="18" charset="0"/>
            </a:endParaRPr>
          </a:p>
          <a:p>
            <a:pPr algn="just">
              <a:buNone/>
            </a:pPr>
            <a:r>
              <a:rPr lang="en-US" sz="2200" dirty="0" smtClean="0">
                <a:latin typeface="Century" pitchFamily="18" charset="0"/>
              </a:rPr>
              <a:t>	A </a:t>
            </a:r>
            <a:r>
              <a:rPr lang="en-US" sz="2200" b="1" dirty="0" smtClean="0">
                <a:latin typeface="Century" pitchFamily="18" charset="0"/>
              </a:rPr>
              <a:t>transparent and impartial redress mechanism</a:t>
            </a:r>
            <a:r>
              <a:rPr lang="en-US" sz="2200" dirty="0" smtClean="0">
                <a:latin typeface="Century" pitchFamily="18" charset="0"/>
              </a:rPr>
              <a:t>, drawing from Africa, can be very useful.</a:t>
            </a:r>
          </a:p>
          <a:p>
            <a:endParaRPr lang="en-US" dirty="0">
              <a:latin typeface="Century" pitchFamily="18" charset="0"/>
            </a:endParaRP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lstStyle/>
          <a:p>
            <a:r>
              <a:rPr lang="en-US" dirty="0" smtClean="0">
                <a:latin typeface="Century" pitchFamily="18" charset="0"/>
              </a:rPr>
              <a:t>CONCLUDING REMARKS </a:t>
            </a:r>
            <a:endParaRPr lang="en-US" dirty="0">
              <a:latin typeface="Century" pitchFamily="18" charset="0"/>
            </a:endParaRPr>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latin typeface="Century" pitchFamily="18" charset="0"/>
              </a:rPr>
              <a:pPr>
                <a:defRPr/>
              </a:pPr>
              <a:t>31</a:t>
            </a:fld>
            <a:endParaRPr lang="en-US" sz="1200" dirty="0">
              <a:latin typeface="Century" pitchFamily="18" charset="0"/>
            </a:endParaRPr>
          </a:p>
        </p:txBody>
      </p:sp>
      <p:sp>
        <p:nvSpPr>
          <p:cNvPr id="2" name="Content Placeholder 1"/>
          <p:cNvSpPr>
            <a:spLocks noGrp="1"/>
          </p:cNvSpPr>
          <p:nvPr>
            <p:ph sz="quarter" idx="1"/>
          </p:nvPr>
        </p:nvSpPr>
        <p:spPr>
          <a:xfrm>
            <a:off x="838200" y="1905000"/>
            <a:ext cx="7408333" cy="4267200"/>
          </a:xfrm>
        </p:spPr>
        <p:txBody>
          <a:bodyPr>
            <a:noAutofit/>
          </a:bodyPr>
          <a:lstStyle/>
          <a:p>
            <a:pPr algn="just">
              <a:buFont typeface="Wingdings" panose="05000000000000000000" pitchFamily="2" charset="2"/>
              <a:buChar char="v"/>
            </a:pPr>
            <a:r>
              <a:rPr lang="en-US" sz="1600" b="1" dirty="0" smtClean="0">
                <a:latin typeface="Century" pitchFamily="18" charset="0"/>
              </a:rPr>
              <a:t>Catalysing private investment in the region</a:t>
            </a:r>
            <a:endParaRPr lang="en-US" sz="1600" dirty="0" smtClean="0">
              <a:latin typeface="Century" pitchFamily="18" charset="0"/>
            </a:endParaRPr>
          </a:p>
          <a:p>
            <a:pPr algn="just">
              <a:buNone/>
            </a:pPr>
            <a:endParaRPr lang="en-US" sz="1500" dirty="0" smtClean="0">
              <a:latin typeface="Century" pitchFamily="18" charset="0"/>
            </a:endParaRPr>
          </a:p>
          <a:p>
            <a:pPr algn="just">
              <a:buNone/>
            </a:pPr>
            <a:r>
              <a:rPr lang="en-US" sz="1500" dirty="0" smtClean="0">
                <a:latin typeface="Century" pitchFamily="18" charset="0"/>
              </a:rPr>
              <a:t>	Giving a boost to private investment, including intra-regional investment, can help realise the complementarities between trade and investment. Trade and investment go hand in hand. Foreign investment, in particular, can help improve technology and allow export diversification, and help create regional value chains (for example, one country supplies buttons, another the fabric, yet another the assembly of the garment, before it is finally shipped from a fourth country).</a:t>
            </a:r>
          </a:p>
          <a:p>
            <a:pPr algn="just">
              <a:buNone/>
            </a:pPr>
            <a:endParaRPr lang="en-US" sz="1500" dirty="0" smtClean="0">
              <a:latin typeface="Century" pitchFamily="18" charset="0"/>
            </a:endParaRPr>
          </a:p>
          <a:p>
            <a:pPr algn="just">
              <a:buNone/>
            </a:pPr>
            <a:r>
              <a:rPr lang="en-US" sz="1500" dirty="0" smtClean="0">
                <a:latin typeface="Century" pitchFamily="18" charset="0"/>
              </a:rPr>
              <a:t>	In South Asia, on average, foreign investment is well below potential, and intra-regional investment even more so. For example, Indian Firms have invested over $75 billion in equity overseas, but only a small fraction of this has gone to the region</a:t>
            </a:r>
            <a:r>
              <a:rPr lang="en-US" sz="1500" dirty="0" smtClean="0">
                <a:latin typeface="Century" pitchFamily="18" charset="0"/>
              </a:rPr>
              <a:t>.</a:t>
            </a:r>
          </a:p>
          <a:p>
            <a:pPr algn="just">
              <a:buNone/>
            </a:pPr>
            <a:endParaRPr lang="en-US" sz="1500" dirty="0" smtClean="0">
              <a:latin typeface="Century" pitchFamily="18" charset="0"/>
            </a:endParaRPr>
          </a:p>
          <a:p>
            <a:pPr algn="just">
              <a:buNone/>
            </a:pPr>
            <a:r>
              <a:rPr lang="en-US" sz="1500" dirty="0" smtClean="0">
                <a:latin typeface="Century" pitchFamily="18" charset="0"/>
              </a:rPr>
              <a:t>	South Asian countries should </a:t>
            </a:r>
            <a:r>
              <a:rPr lang="en-US" sz="1500" b="1" dirty="0" smtClean="0">
                <a:latin typeface="Century" pitchFamily="18" charset="0"/>
              </a:rPr>
              <a:t>improve their investment climate </a:t>
            </a:r>
            <a:r>
              <a:rPr lang="en-US" sz="1500" dirty="0" smtClean="0">
                <a:latin typeface="Century" pitchFamily="18" charset="0"/>
              </a:rPr>
              <a:t>and pro-actively seek large anchor investors, including those from within the region. By doing so, they will realise their economic potential, catalyse export diversification and develop regional value chains.</a:t>
            </a: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CONCLUDING REMARKS </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32</a:t>
            </a:fld>
            <a:endParaRPr lang="en-US" sz="1200" dirty="0"/>
          </a:p>
        </p:txBody>
      </p:sp>
      <p:sp>
        <p:nvSpPr>
          <p:cNvPr id="2" name="Content Placeholder 1"/>
          <p:cNvSpPr>
            <a:spLocks noGrp="1"/>
          </p:cNvSpPr>
          <p:nvPr>
            <p:ph sz="quarter" idx="1"/>
          </p:nvPr>
        </p:nvSpPr>
        <p:spPr>
          <a:xfrm>
            <a:off x="762000" y="1524000"/>
            <a:ext cx="7924800" cy="4289403"/>
          </a:xfrm>
        </p:spPr>
        <p:txBody>
          <a:bodyPr>
            <a:noAutofit/>
          </a:bodyPr>
          <a:lstStyle/>
          <a:p>
            <a:pPr algn="just">
              <a:buFont typeface="Wingdings" panose="05000000000000000000" pitchFamily="2" charset="2"/>
              <a:buChar char="v"/>
            </a:pPr>
            <a:r>
              <a:rPr lang="en-US" sz="1600" b="1" dirty="0" smtClean="0">
                <a:latin typeface="Century" pitchFamily="18" charset="0"/>
              </a:rPr>
              <a:t>Focusing on expansion of trade in services</a:t>
            </a:r>
            <a:endParaRPr lang="en-US" sz="1600" dirty="0" smtClean="0">
              <a:latin typeface="Century" pitchFamily="18" charset="0"/>
            </a:endParaRPr>
          </a:p>
          <a:p>
            <a:pPr algn="just">
              <a:buNone/>
            </a:pPr>
            <a:endParaRPr lang="en-US" sz="1600" dirty="0" smtClean="0">
              <a:latin typeface="Century" pitchFamily="18" charset="0"/>
            </a:endParaRPr>
          </a:p>
          <a:p>
            <a:pPr algn="just">
              <a:buNone/>
            </a:pPr>
            <a:r>
              <a:rPr lang="en-US" sz="1600" dirty="0" smtClean="0">
                <a:latin typeface="Century" pitchFamily="18" charset="0"/>
              </a:rPr>
              <a:t>	Expanding trade in services such as education, healthcare and tourism can not only increase total trade but also boost people-to-people contact that is critical to reducing the trust deficit between South Asian countries. To expand services trade within the region, easing visa rules and regulations--even incremental improvements such as granting multiple entry visas--could have a major impact.</a:t>
            </a:r>
          </a:p>
          <a:p>
            <a:pPr algn="just">
              <a:buNone/>
            </a:pPr>
            <a:endParaRPr lang="en-US" sz="1600" dirty="0" smtClean="0">
              <a:latin typeface="Century" pitchFamily="18" charset="0"/>
            </a:endParaRPr>
          </a:p>
          <a:p>
            <a:pPr algn="just">
              <a:buNone/>
            </a:pPr>
            <a:r>
              <a:rPr lang="en-US" sz="1600" dirty="0" smtClean="0">
                <a:latin typeface="Century" pitchFamily="18" charset="0"/>
              </a:rPr>
              <a:t>	There is a vast informal network of goods and people moving across borders</a:t>
            </a:r>
            <a:r>
              <a:rPr lang="en-US" sz="1600" b="1" dirty="0" smtClean="0">
                <a:latin typeface="Century" pitchFamily="18" charset="0"/>
              </a:rPr>
              <a:t>. Tourism could be a low-hanging fruit.</a:t>
            </a:r>
            <a:r>
              <a:rPr lang="en-US" sz="1600" dirty="0" smtClean="0">
                <a:latin typeface="Century" pitchFamily="18" charset="0"/>
              </a:rPr>
              <a:t> Promoting tourism for a range of needs including medical care and cultural tourism will expand people-to-people contact. Similarly, exchange programs and regional educational institutions will also help to engage the large youth cohort, representing 45% of the population.</a:t>
            </a:r>
          </a:p>
          <a:p>
            <a:pPr algn="just">
              <a:buNone/>
            </a:pPr>
            <a:r>
              <a:rPr lang="en-US" sz="1600" dirty="0" smtClean="0">
                <a:latin typeface="Century" pitchFamily="18" charset="0"/>
              </a:rPr>
              <a:t>	</a:t>
            </a:r>
          </a:p>
          <a:p>
            <a:pPr algn="just">
              <a:buNone/>
            </a:pPr>
            <a:r>
              <a:rPr lang="en-US" sz="1600" dirty="0" smtClean="0">
                <a:latin typeface="Century" pitchFamily="18" charset="0"/>
              </a:rPr>
              <a:t>	Education exchange is a particularly effective way to reduce misperceptions, and also produces eloquent ambassadors for the cause of South Asian regional integration.</a:t>
            </a:r>
          </a:p>
          <a:p>
            <a:endParaRPr lang="en-US" sz="1600" dirty="0">
              <a:latin typeface="Century" pitchFamily="18" charset="0"/>
            </a:endParaRP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252728"/>
          </a:xfrm>
        </p:spPr>
        <p:txBody>
          <a:bodyPr/>
          <a:lstStyle/>
          <a:p>
            <a:r>
              <a:rPr lang="en-US" dirty="0" smtClean="0"/>
              <a:t>CONCLUDING REMARKS </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33</a:t>
            </a:fld>
            <a:endParaRPr lang="en-US" sz="1200" dirty="0"/>
          </a:p>
        </p:txBody>
      </p:sp>
      <p:sp>
        <p:nvSpPr>
          <p:cNvPr id="2" name="Content Placeholder 1"/>
          <p:cNvSpPr>
            <a:spLocks noGrp="1"/>
          </p:cNvSpPr>
          <p:nvPr>
            <p:ph sz="quarter" idx="1"/>
          </p:nvPr>
        </p:nvSpPr>
        <p:spPr>
          <a:xfrm>
            <a:off x="838200" y="1828800"/>
            <a:ext cx="7408333" cy="4412399"/>
          </a:xfrm>
        </p:spPr>
        <p:txBody>
          <a:bodyPr>
            <a:normAutofit fontScale="85000" lnSpcReduction="10000"/>
          </a:bodyPr>
          <a:lstStyle/>
          <a:p>
            <a:pPr algn="just">
              <a:buFont typeface="Wingdings" panose="05000000000000000000" pitchFamily="2" charset="2"/>
              <a:buChar char="v"/>
            </a:pPr>
            <a:r>
              <a:rPr lang="en-US" sz="1900" b="1" dirty="0" smtClean="0">
                <a:latin typeface="Century" pitchFamily="18" charset="0"/>
              </a:rPr>
              <a:t>Multilateral framework </a:t>
            </a:r>
            <a:r>
              <a:rPr lang="en-US" sz="1900" dirty="0" smtClean="0">
                <a:latin typeface="Century" pitchFamily="18" charset="0"/>
              </a:rPr>
              <a:t>is critical for </a:t>
            </a:r>
            <a:r>
              <a:rPr lang="en-US" sz="1900" dirty="0" smtClean="0">
                <a:latin typeface="Century" pitchFamily="18" charset="0"/>
              </a:rPr>
              <a:t>all round development of the all the nations in the region</a:t>
            </a:r>
            <a:endParaRPr lang="en-US" sz="1900" dirty="0" smtClean="0">
              <a:latin typeface="Century" pitchFamily="18" charset="0"/>
            </a:endParaRPr>
          </a:p>
          <a:p>
            <a:pPr marL="0" indent="0" algn="just">
              <a:buNone/>
            </a:pPr>
            <a:endParaRPr lang="en-US" sz="1900" dirty="0" smtClean="0">
              <a:latin typeface="Century" pitchFamily="18" charset="0"/>
            </a:endParaRPr>
          </a:p>
          <a:p>
            <a:pPr algn="just">
              <a:buFont typeface="Wingdings" panose="05000000000000000000" pitchFamily="2" charset="2"/>
              <a:buChar char="v"/>
            </a:pPr>
            <a:r>
              <a:rPr lang="en-US" sz="1900" b="1" dirty="0" smtClean="0">
                <a:latin typeface="Century" pitchFamily="18" charset="0"/>
              </a:rPr>
              <a:t>Developing countries should participate </a:t>
            </a:r>
            <a:r>
              <a:rPr lang="en-US" sz="1900" dirty="0" smtClean="0">
                <a:latin typeface="Century" pitchFamily="18" charset="0"/>
              </a:rPr>
              <a:t>effectively in the negotiations by leveraging the coalitions to not only respond to but also set the agenda</a:t>
            </a:r>
          </a:p>
          <a:p>
            <a:pPr marL="0" indent="0" algn="just">
              <a:buNone/>
            </a:pPr>
            <a:endParaRPr lang="en-US" sz="1900" dirty="0" smtClean="0">
              <a:latin typeface="Century" pitchFamily="18" charset="0"/>
            </a:endParaRPr>
          </a:p>
          <a:p>
            <a:pPr algn="just">
              <a:buFont typeface="Wingdings" panose="05000000000000000000" pitchFamily="2" charset="2"/>
              <a:buChar char="v"/>
            </a:pPr>
            <a:r>
              <a:rPr lang="en-US" sz="1900" dirty="0" smtClean="0">
                <a:latin typeface="Century" pitchFamily="18" charset="0"/>
              </a:rPr>
              <a:t>South-Asian </a:t>
            </a:r>
            <a:r>
              <a:rPr lang="en-US" sz="1900" b="1" dirty="0" smtClean="0">
                <a:latin typeface="Century" pitchFamily="18" charset="0"/>
              </a:rPr>
              <a:t>cooperation</a:t>
            </a:r>
            <a:r>
              <a:rPr lang="en-US" sz="1900" dirty="0" smtClean="0">
                <a:latin typeface="Century" pitchFamily="18" charset="0"/>
              </a:rPr>
              <a:t> also </a:t>
            </a:r>
            <a:r>
              <a:rPr lang="en-US" sz="1900" b="1" dirty="0" smtClean="0">
                <a:latin typeface="Century" pitchFamily="18" charset="0"/>
              </a:rPr>
              <a:t>useful for capacity-building</a:t>
            </a:r>
          </a:p>
          <a:p>
            <a:pPr marL="0" indent="0" algn="just">
              <a:buNone/>
            </a:pPr>
            <a:endParaRPr lang="en-US" sz="1900" b="1" dirty="0" smtClean="0">
              <a:latin typeface="Century" pitchFamily="18" charset="0"/>
            </a:endParaRPr>
          </a:p>
          <a:p>
            <a:pPr algn="just">
              <a:buFont typeface="Wingdings" panose="05000000000000000000" pitchFamily="2" charset="2"/>
              <a:buChar char="v"/>
            </a:pPr>
            <a:r>
              <a:rPr lang="en-US" sz="1900" dirty="0" smtClean="0">
                <a:latin typeface="Century" pitchFamily="18" charset="0"/>
              </a:rPr>
              <a:t>Importance of adopting a vision for further deepening of SAARC economic </a:t>
            </a:r>
            <a:r>
              <a:rPr lang="en-US" sz="1900" dirty="0" smtClean="0">
                <a:latin typeface="Century" pitchFamily="18" charset="0"/>
              </a:rPr>
              <a:t>integration</a:t>
            </a:r>
          </a:p>
          <a:p>
            <a:pPr algn="just">
              <a:buFont typeface="Wingdings" panose="05000000000000000000" pitchFamily="2" charset="2"/>
              <a:buChar char="v"/>
            </a:pPr>
            <a:endParaRPr lang="en-US" sz="1900" dirty="0" smtClean="0">
              <a:latin typeface="Century" pitchFamily="18" charset="0"/>
            </a:endParaRPr>
          </a:p>
          <a:p>
            <a:pPr algn="just">
              <a:buFont typeface="Wingdings" panose="05000000000000000000" pitchFamily="2" charset="2"/>
              <a:buChar char="v"/>
            </a:pPr>
            <a:r>
              <a:rPr lang="en-US" sz="1900" dirty="0" smtClean="0">
                <a:latin typeface="Century" pitchFamily="18" charset="0"/>
              </a:rPr>
              <a:t>Appropriate Time to work for Implementation of Kathmandu Declaration 2014  </a:t>
            </a:r>
          </a:p>
          <a:p>
            <a:pPr marL="0" indent="0" algn="just">
              <a:buNone/>
            </a:pPr>
            <a:endParaRPr lang="en-US" sz="1900" dirty="0" smtClean="0">
              <a:latin typeface="Century" pitchFamily="18" charset="0"/>
            </a:endParaRPr>
          </a:p>
          <a:p>
            <a:pPr algn="just">
              <a:buFont typeface="Wingdings" panose="05000000000000000000" pitchFamily="2" charset="2"/>
              <a:buChar char="v"/>
            </a:pPr>
            <a:r>
              <a:rPr lang="en-US" sz="1900" dirty="0" smtClean="0">
                <a:latin typeface="Century" pitchFamily="18" charset="0"/>
              </a:rPr>
              <a:t>Critical in the post-crisis scenario and for playing its due role in Asia-wide economic integration</a:t>
            </a:r>
          </a:p>
          <a:p>
            <a:endParaRPr lang="en-US" dirty="0">
              <a:latin typeface="Century" pitchFamily="18" charset="0"/>
            </a:endParaRP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pic>
        <p:nvPicPr>
          <p:cNvPr id="12" name="Content Placeholder 11" descr="21.png"/>
          <p:cNvPicPr>
            <a:picLocks noGrp="1" noChangeAspect="1"/>
          </p:cNvPicPr>
          <p:nvPr>
            <p:ph sz="quarter" idx="1"/>
          </p:nvPr>
        </p:nvPicPr>
        <p:blipFill>
          <a:blip r:embed="rId3" cstate="print"/>
          <a:stretch>
            <a:fillRect/>
          </a:stretch>
        </p:blipFill>
        <p:spPr>
          <a:xfrm>
            <a:off x="381000" y="1904999"/>
            <a:ext cx="8610600" cy="43451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69912"/>
            <a:ext cx="8229600" cy="1252728"/>
          </a:xfrm>
        </p:spPr>
        <p:txBody>
          <a:bodyPr>
            <a:normAutofit fontScale="90000"/>
          </a:bodyPr>
          <a:lstStyle/>
          <a:p>
            <a:r>
              <a:rPr lang="en-US" dirty="0" smtClean="0"/>
              <a:t>SUSTAINING RAPID GROWTH</a:t>
            </a:r>
            <a:br>
              <a:rPr lang="en-US" dirty="0" smtClean="0"/>
            </a:br>
            <a:r>
              <a:rPr lang="en-US" dirty="0" smtClean="0"/>
              <a:t>IN SOUTH ASIA</a:t>
            </a:r>
            <a:endParaRPr lang="en-US" dirty="0"/>
          </a:p>
        </p:txBody>
      </p:sp>
      <p:sp>
        <p:nvSpPr>
          <p:cNvPr id="8" name="Slide Number Placeholder 7"/>
          <p:cNvSpPr>
            <a:spLocks noGrp="1"/>
          </p:cNvSpPr>
          <p:nvPr>
            <p:ph type="sldNum" sz="quarter" idx="12"/>
          </p:nvPr>
        </p:nvSpPr>
        <p:spPr/>
        <p:txBody>
          <a:bodyPr/>
          <a:lstStyle/>
          <a:p>
            <a:pPr>
              <a:defRPr/>
            </a:pPr>
            <a:fld id="{6EDB9868-4EF1-4D5C-B43F-FB70ED2BD33A}" type="slidenum">
              <a:rPr lang="en-US" sz="1200" smtClean="0"/>
              <a:pPr>
                <a:defRPr/>
              </a:pPr>
              <a:t>4</a:t>
            </a:fld>
            <a:endParaRPr lang="en-US" sz="1200" dirty="0"/>
          </a:p>
        </p:txBody>
      </p:sp>
      <p:sp>
        <p:nvSpPr>
          <p:cNvPr id="3" name="Content Placeholder 2"/>
          <p:cNvSpPr>
            <a:spLocks noGrp="1"/>
          </p:cNvSpPr>
          <p:nvPr>
            <p:ph sz="quarter" idx="1"/>
          </p:nvPr>
        </p:nvSpPr>
        <p:spPr>
          <a:xfrm>
            <a:off x="381001" y="2209800"/>
            <a:ext cx="3047999" cy="4267200"/>
          </a:xfrm>
        </p:spPr>
        <p:txBody>
          <a:bodyPr>
            <a:normAutofit fontScale="62500" lnSpcReduction="20000"/>
          </a:bodyPr>
          <a:lstStyle/>
          <a:p>
            <a:pPr algn="just">
              <a:buNone/>
            </a:pPr>
            <a:r>
              <a:rPr lang="en-US" dirty="0" smtClean="0"/>
              <a:t>	</a:t>
            </a:r>
          </a:p>
          <a:p>
            <a:pPr>
              <a:buFont typeface="Wingdings" pitchFamily="2" charset="2"/>
              <a:buChar char="v"/>
            </a:pPr>
            <a:r>
              <a:rPr lang="en-US" dirty="0" smtClean="0">
                <a:latin typeface="Century" pitchFamily="18" charset="0"/>
              </a:rPr>
              <a:t>According to the </a:t>
            </a:r>
            <a:r>
              <a:rPr lang="en-US" b="1" dirty="0">
                <a:latin typeface="Century" pitchFamily="18" charset="0"/>
              </a:rPr>
              <a:t>World Bank </a:t>
            </a:r>
            <a:r>
              <a:rPr lang="en-US" b="1" dirty="0" smtClean="0">
                <a:latin typeface="Century" pitchFamily="18" charset="0"/>
              </a:rPr>
              <a:t>report,</a:t>
            </a:r>
            <a:r>
              <a:rPr lang="en-US" dirty="0" smtClean="0">
                <a:latin typeface="Century" pitchFamily="18" charset="0"/>
              </a:rPr>
              <a:t> in the last quarter of 2014,  South Asia was already the fastest-growing region in the world</a:t>
            </a:r>
            <a:r>
              <a:rPr lang="en-US" dirty="0">
                <a:latin typeface="Century" pitchFamily="18" charset="0"/>
              </a:rPr>
              <a:t>.</a:t>
            </a:r>
            <a:endParaRPr lang="en-US" b="1" dirty="0" smtClean="0">
              <a:latin typeface="Century" pitchFamily="18" charset="0"/>
            </a:endParaRPr>
          </a:p>
          <a:p>
            <a:pPr>
              <a:buNone/>
            </a:pPr>
            <a:endParaRPr lang="en-US" b="1" dirty="0" smtClean="0">
              <a:latin typeface="Century" pitchFamily="18" charset="0"/>
            </a:endParaRPr>
          </a:p>
          <a:p>
            <a:pPr>
              <a:buFont typeface="Wingdings" pitchFamily="2" charset="2"/>
              <a:buChar char="v"/>
            </a:pPr>
            <a:r>
              <a:rPr lang="en-US" b="1" dirty="0" smtClean="0">
                <a:latin typeface="Century" pitchFamily="18" charset="0"/>
              </a:rPr>
              <a:t>According to the twice-a-year South Asia Economic Focus report</a:t>
            </a:r>
            <a:r>
              <a:rPr lang="en-US" dirty="0" smtClean="0">
                <a:latin typeface="Century" pitchFamily="18" charset="0"/>
              </a:rPr>
              <a:t>, regional growth is projected to steadily increase from </a:t>
            </a:r>
            <a:r>
              <a:rPr lang="en-US" b="1" dirty="0" smtClean="0">
                <a:latin typeface="Century" pitchFamily="18" charset="0"/>
              </a:rPr>
              <a:t>7 percent in 2015 to 7.6 percent by 2017 t</a:t>
            </a:r>
            <a:r>
              <a:rPr lang="en-US" dirty="0" smtClean="0">
                <a:latin typeface="Century" pitchFamily="18" charset="0"/>
              </a:rPr>
              <a:t>hrough maintaining strong consumption and increasing investment. </a:t>
            </a:r>
            <a:endParaRPr lang="en-US" dirty="0">
              <a:latin typeface="Century" pitchFamily="18" charset="0"/>
            </a:endParaRPr>
          </a:p>
        </p:txBody>
      </p:sp>
      <p:pic>
        <p:nvPicPr>
          <p:cNvPr id="5" name="Content Placeholder 4" descr="3.JPG"/>
          <p:cNvPicPr>
            <a:picLocks noGrp="1" noChangeAspect="1"/>
          </p:cNvPicPr>
          <p:nvPr>
            <p:ph sz="quarter" idx="2"/>
          </p:nvPr>
        </p:nvPicPr>
        <p:blipFill>
          <a:blip r:embed="rId2" cstate="print"/>
          <a:stretch>
            <a:fillRect/>
          </a:stretch>
        </p:blipFill>
        <p:spPr>
          <a:xfrm>
            <a:off x="3733800" y="2590800"/>
            <a:ext cx="5105400" cy="4024488"/>
          </a:xfrm>
        </p:spPr>
      </p:pic>
      <p:pic>
        <p:nvPicPr>
          <p:cNvPr id="6" name="Picture 3" descr="ICAI.jpg"/>
          <p:cNvPicPr>
            <a:picLocks noChangeAspect="1"/>
          </p:cNvPicPr>
          <p:nvPr/>
        </p:nvPicPr>
        <p:blipFill>
          <a:blip r:embed="rId3"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normAutofit fontScale="90000"/>
          </a:bodyPr>
          <a:lstStyle/>
          <a:p>
            <a:r>
              <a:rPr lang="en-US" dirty="0" smtClean="0"/>
              <a:t>REGIONAL ECONOMIC  INTEGRATION IN SOUTH ASIA</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5</a:t>
            </a:fld>
            <a:endParaRPr lang="en-US" sz="1200" dirty="0"/>
          </a:p>
        </p:txBody>
      </p:sp>
      <p:sp>
        <p:nvSpPr>
          <p:cNvPr id="2" name="Content Placeholder 1"/>
          <p:cNvSpPr>
            <a:spLocks noGrp="1"/>
          </p:cNvSpPr>
          <p:nvPr>
            <p:ph sz="quarter" idx="1"/>
          </p:nvPr>
        </p:nvSpPr>
        <p:spPr>
          <a:xfrm>
            <a:off x="872067" y="2209800"/>
            <a:ext cx="7408333" cy="3916363"/>
          </a:xfrm>
        </p:spPr>
        <p:txBody>
          <a:bodyPr>
            <a:normAutofit fontScale="92500" lnSpcReduction="10000"/>
          </a:bodyPr>
          <a:lstStyle/>
          <a:p>
            <a:pPr algn="just">
              <a:buFont typeface="Wingdings" panose="05000000000000000000" pitchFamily="2" charset="2"/>
              <a:buChar char="v"/>
            </a:pPr>
            <a:r>
              <a:rPr lang="en-US" sz="1800" dirty="0" smtClean="0">
                <a:latin typeface="Century" pitchFamily="18" charset="0"/>
              </a:rPr>
              <a:t>Formation of SAARC, 1985</a:t>
            </a:r>
          </a:p>
          <a:p>
            <a:pPr algn="just">
              <a:buFont typeface="Wingdings" panose="05000000000000000000" pitchFamily="2" charset="2"/>
              <a:buChar char="v"/>
            </a:pPr>
            <a:endParaRPr lang="en-US" sz="1800" dirty="0">
              <a:latin typeface="Century" pitchFamily="18" charset="0"/>
            </a:endParaRPr>
          </a:p>
          <a:p>
            <a:pPr algn="just">
              <a:buFont typeface="Wingdings" panose="05000000000000000000" pitchFamily="2" charset="2"/>
              <a:buChar char="v"/>
            </a:pPr>
            <a:r>
              <a:rPr lang="en-US" sz="1800" dirty="0" smtClean="0">
                <a:latin typeface="Century" pitchFamily="18" charset="0"/>
              </a:rPr>
              <a:t>Recognition of complementarities – Committee on Economic Cooperation – Trade, Manufactures and Services study, 1991</a:t>
            </a:r>
          </a:p>
          <a:p>
            <a:pPr algn="just">
              <a:buFont typeface="Wingdings" panose="05000000000000000000" pitchFamily="2" charset="2"/>
              <a:buChar char="v"/>
            </a:pPr>
            <a:endParaRPr lang="en-US" sz="1800" dirty="0">
              <a:latin typeface="Century" pitchFamily="18" charset="0"/>
            </a:endParaRPr>
          </a:p>
          <a:p>
            <a:pPr algn="just">
              <a:buFont typeface="Wingdings" panose="05000000000000000000" pitchFamily="2" charset="2"/>
              <a:buChar char="v"/>
            </a:pPr>
            <a:r>
              <a:rPr lang="en-US" sz="1800" dirty="0" smtClean="0">
                <a:latin typeface="Century" pitchFamily="18" charset="0"/>
              </a:rPr>
              <a:t>Trade liberalization: SAPTA, 1994</a:t>
            </a:r>
            <a:endParaRPr lang="en-US" sz="1800" dirty="0">
              <a:latin typeface="Century" pitchFamily="18" charset="0"/>
            </a:endParaRPr>
          </a:p>
          <a:p>
            <a:pPr algn="just">
              <a:buFont typeface="Wingdings" panose="05000000000000000000" pitchFamily="2" charset="2"/>
              <a:buChar char="v"/>
            </a:pPr>
            <a:endParaRPr lang="en-US" sz="1800" dirty="0" smtClean="0">
              <a:latin typeface="Century" pitchFamily="18" charset="0"/>
            </a:endParaRPr>
          </a:p>
          <a:p>
            <a:pPr algn="just">
              <a:buFont typeface="Wingdings" panose="05000000000000000000" pitchFamily="2" charset="2"/>
              <a:buChar char="v"/>
            </a:pPr>
            <a:r>
              <a:rPr lang="en-US" sz="1800" dirty="0" smtClean="0">
                <a:latin typeface="Century" pitchFamily="18" charset="0"/>
              </a:rPr>
              <a:t>SAFTA, 2004: Implementation time frame 2006-16 </a:t>
            </a:r>
          </a:p>
          <a:p>
            <a:pPr algn="just">
              <a:buFont typeface="Wingdings" panose="05000000000000000000" pitchFamily="2" charset="2"/>
              <a:buChar char="v"/>
            </a:pPr>
            <a:endParaRPr lang="en-US" sz="1800" dirty="0">
              <a:latin typeface="Century" pitchFamily="18" charset="0"/>
            </a:endParaRPr>
          </a:p>
          <a:p>
            <a:pPr algn="just">
              <a:buFont typeface="Wingdings" panose="05000000000000000000" pitchFamily="2" charset="2"/>
              <a:buChar char="v"/>
            </a:pPr>
            <a:r>
              <a:rPr lang="en-US" sz="1800" dirty="0" smtClean="0">
                <a:latin typeface="Century" pitchFamily="18" charset="0"/>
              </a:rPr>
              <a:t>Bilateral FTAs: India-Sri Lanka</a:t>
            </a:r>
          </a:p>
          <a:p>
            <a:pPr algn="just">
              <a:buFont typeface="Wingdings" panose="05000000000000000000" pitchFamily="2" charset="2"/>
              <a:buChar char="v"/>
            </a:pPr>
            <a:endParaRPr lang="en-US" sz="1800" dirty="0">
              <a:latin typeface="Century" pitchFamily="18" charset="0"/>
            </a:endParaRPr>
          </a:p>
          <a:p>
            <a:pPr algn="just">
              <a:buFont typeface="Wingdings" panose="05000000000000000000" pitchFamily="2" charset="2"/>
              <a:buChar char="v"/>
            </a:pPr>
            <a:r>
              <a:rPr lang="en-US" sz="1800" dirty="0" smtClean="0">
                <a:latin typeface="Century" pitchFamily="18" charset="0"/>
              </a:rPr>
              <a:t>Unilateral preferences: India-Nepal, India-Bhutan, India-Afghanistan</a:t>
            </a:r>
            <a:endParaRPr lang="en-US" sz="1800" dirty="0">
              <a:latin typeface="Century" pitchFamily="18" charset="0"/>
            </a:endParaRP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normAutofit fontScale="90000"/>
          </a:bodyPr>
          <a:lstStyle/>
          <a:p>
            <a:r>
              <a:rPr lang="en-US" dirty="0" smtClean="0">
                <a:latin typeface="Century" pitchFamily="18" charset="0"/>
              </a:rPr>
              <a:t>RTAs &amp; INDUSTRIAL RESTRUCTURING SOUTH ASIA</a:t>
            </a:r>
            <a:endParaRPr lang="en-US" dirty="0">
              <a:latin typeface="Century" pitchFamily="18" charset="0"/>
            </a:endParaRPr>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6</a:t>
            </a:fld>
            <a:endParaRPr lang="en-US" sz="1200" dirty="0"/>
          </a:p>
        </p:txBody>
      </p:sp>
      <p:sp>
        <p:nvSpPr>
          <p:cNvPr id="2" name="Content Placeholder 1"/>
          <p:cNvSpPr>
            <a:spLocks noGrp="1"/>
          </p:cNvSpPr>
          <p:nvPr>
            <p:ph sz="quarter" idx="1"/>
          </p:nvPr>
        </p:nvSpPr>
        <p:spPr>
          <a:xfrm>
            <a:off x="609600" y="2261405"/>
            <a:ext cx="7594600" cy="4121150"/>
          </a:xfrm>
        </p:spPr>
        <p:txBody>
          <a:bodyPr>
            <a:noAutofit/>
          </a:bodyPr>
          <a:lstStyle/>
          <a:p>
            <a:pPr algn="just">
              <a:buFont typeface="Wingdings" panose="05000000000000000000" pitchFamily="2" charset="2"/>
              <a:buChar char="v"/>
            </a:pPr>
            <a:r>
              <a:rPr lang="en-US" sz="1800" dirty="0" smtClean="0">
                <a:latin typeface="Century" pitchFamily="18" charset="0"/>
              </a:rPr>
              <a:t>Encouraging results from limited experiences</a:t>
            </a:r>
          </a:p>
          <a:p>
            <a:pPr marL="0" indent="0" algn="just">
              <a:buNone/>
            </a:pPr>
            <a:endParaRPr lang="en-US" sz="1800" dirty="0" smtClean="0">
              <a:latin typeface="Century" pitchFamily="18" charset="0"/>
            </a:endParaRPr>
          </a:p>
          <a:p>
            <a:pPr algn="just">
              <a:buFont typeface="Wingdings" panose="05000000000000000000" pitchFamily="2" charset="2"/>
              <a:buChar char="v"/>
            </a:pPr>
            <a:r>
              <a:rPr lang="en-US" sz="1800" dirty="0" smtClean="0">
                <a:latin typeface="Century" pitchFamily="18" charset="0"/>
              </a:rPr>
              <a:t>SAPTA: trade gains by smaller countries</a:t>
            </a:r>
          </a:p>
          <a:p>
            <a:pPr marL="0" indent="0" algn="just">
              <a:buNone/>
            </a:pPr>
            <a:endParaRPr lang="en-US" sz="1800" dirty="0" smtClean="0">
              <a:latin typeface="Century" pitchFamily="18" charset="0"/>
            </a:endParaRPr>
          </a:p>
          <a:p>
            <a:pPr algn="just">
              <a:buFont typeface="Wingdings" panose="05000000000000000000" pitchFamily="2" charset="2"/>
              <a:buChar char="v"/>
            </a:pPr>
            <a:r>
              <a:rPr lang="en-US" sz="1800" dirty="0" smtClean="0">
                <a:latin typeface="Century" pitchFamily="18" charset="0"/>
              </a:rPr>
              <a:t>India-Sri Lanka FTA: expansion of trade with narrowing of trade deficit + diversification of SL export basket;</a:t>
            </a:r>
          </a:p>
          <a:p>
            <a:pPr algn="just">
              <a:buFont typeface="Wingdings" panose="05000000000000000000" pitchFamily="2" charset="2"/>
              <a:buChar char="v"/>
            </a:pPr>
            <a:endParaRPr lang="en-US" sz="1800" dirty="0" smtClean="0">
              <a:latin typeface="Century" pitchFamily="18" charset="0"/>
            </a:endParaRPr>
          </a:p>
          <a:p>
            <a:pPr lvl="1" algn="just">
              <a:buFont typeface="Wingdings" panose="05000000000000000000" pitchFamily="2" charset="2"/>
              <a:buChar char="Ø"/>
            </a:pPr>
            <a:r>
              <a:rPr lang="en-US" sz="1800" dirty="0" smtClean="0">
                <a:latin typeface="Century" pitchFamily="18" charset="0"/>
              </a:rPr>
              <a:t>Indian companies shifting production to Sri Lanka depending upon the comparative advantage for exports to South Asia and rest of the world » e.g. </a:t>
            </a:r>
            <a:r>
              <a:rPr lang="en-US" sz="1800" dirty="0" err="1" smtClean="0">
                <a:latin typeface="Century" pitchFamily="18" charset="0"/>
              </a:rPr>
              <a:t>Tyre</a:t>
            </a:r>
            <a:r>
              <a:rPr lang="en-US" sz="1800" dirty="0" smtClean="0">
                <a:latin typeface="Century" pitchFamily="18" charset="0"/>
              </a:rPr>
              <a:t> industry </a:t>
            </a:r>
          </a:p>
          <a:p>
            <a:pPr lvl="1" algn="just">
              <a:buFont typeface="Wingdings" panose="05000000000000000000" pitchFamily="2" charset="2"/>
              <a:buChar char="Ø"/>
            </a:pPr>
            <a:r>
              <a:rPr lang="en-US" sz="1800" dirty="0" smtClean="0">
                <a:latin typeface="Century" pitchFamily="18" charset="0"/>
              </a:rPr>
              <a:t>Substantial FDI inflows from India to </a:t>
            </a:r>
            <a:r>
              <a:rPr lang="en-US" sz="1800" dirty="0" smtClean="0">
                <a:latin typeface="Century" pitchFamily="18" charset="0"/>
              </a:rPr>
              <a:t>Sri Lanka</a:t>
            </a:r>
            <a:endParaRPr lang="en-US" sz="1800" dirty="0" smtClean="0">
              <a:latin typeface="Century" pitchFamily="18" charset="0"/>
            </a:endParaRPr>
          </a:p>
          <a:p>
            <a:pPr lvl="1" algn="just">
              <a:buFont typeface="Wingdings" panose="05000000000000000000" pitchFamily="2" charset="2"/>
              <a:buChar char="Ø"/>
            </a:pPr>
            <a:r>
              <a:rPr lang="en-US" sz="1800" dirty="0" smtClean="0">
                <a:latin typeface="Century" pitchFamily="18" charset="0"/>
              </a:rPr>
              <a:t>Spurring third country investments in </a:t>
            </a:r>
            <a:r>
              <a:rPr lang="en-US" sz="1800" dirty="0" smtClean="0">
                <a:latin typeface="Century" pitchFamily="18" charset="0"/>
              </a:rPr>
              <a:t>Sri Lanka</a:t>
            </a:r>
            <a:endParaRPr lang="en-US" sz="1800" dirty="0" smtClean="0">
              <a:latin typeface="Century" pitchFamily="18" charset="0"/>
            </a:endParaRPr>
          </a:p>
          <a:p>
            <a:pPr lvl="1" algn="just">
              <a:buFont typeface="Wingdings" panose="05000000000000000000" pitchFamily="2" charset="2"/>
              <a:buChar char="Ø"/>
            </a:pPr>
            <a:r>
              <a:rPr lang="en-US" sz="1800" dirty="0" smtClean="0">
                <a:latin typeface="Century" pitchFamily="18" charset="0"/>
              </a:rPr>
              <a:t>Now upgrading FTA to CEPA</a:t>
            </a:r>
            <a:endParaRPr lang="en-US" sz="1800" dirty="0">
              <a:latin typeface="Century" pitchFamily="18" charset="0"/>
            </a:endParaRPr>
          </a:p>
        </p:txBody>
      </p:sp>
      <p:pic>
        <p:nvPicPr>
          <p:cNvPr id="4"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467416"/>
            <a:ext cx="8229600" cy="1252728"/>
          </a:xfrm>
        </p:spPr>
        <p:txBody>
          <a:bodyPr/>
          <a:lstStyle/>
          <a:p>
            <a:r>
              <a:rPr lang="en-US" dirty="0" smtClean="0"/>
              <a:t>CHALLENGES</a:t>
            </a:r>
            <a:endParaRPr lang="en-US" dirty="0"/>
          </a:p>
        </p:txBody>
      </p:sp>
      <p:sp>
        <p:nvSpPr>
          <p:cNvPr id="6" name="Slide Number Placeholder 5"/>
          <p:cNvSpPr>
            <a:spLocks noGrp="1"/>
          </p:cNvSpPr>
          <p:nvPr>
            <p:ph type="sldNum" sz="quarter" idx="12"/>
          </p:nvPr>
        </p:nvSpPr>
        <p:spPr/>
        <p:txBody>
          <a:bodyPr/>
          <a:lstStyle/>
          <a:p>
            <a:pPr>
              <a:defRPr/>
            </a:pPr>
            <a:fld id="{6EDB9868-4EF1-4D5C-B43F-FB70ED2BD33A}" type="slidenum">
              <a:rPr lang="en-US" sz="1200" smtClean="0"/>
              <a:pPr>
                <a:defRPr/>
              </a:pPr>
              <a:t>7</a:t>
            </a:fld>
            <a:endParaRPr lang="en-US" sz="1200" dirty="0"/>
          </a:p>
        </p:txBody>
      </p:sp>
      <p:sp>
        <p:nvSpPr>
          <p:cNvPr id="10" name="Content Placeholder 9"/>
          <p:cNvSpPr>
            <a:spLocks noGrp="1"/>
          </p:cNvSpPr>
          <p:nvPr>
            <p:ph sz="quarter" idx="2"/>
          </p:nvPr>
        </p:nvSpPr>
        <p:spPr/>
        <p:txBody>
          <a:bodyPr>
            <a:normAutofit fontScale="70000" lnSpcReduction="20000"/>
          </a:bodyPr>
          <a:lstStyle/>
          <a:p>
            <a:pPr algn="just">
              <a:buFont typeface="Wingdings" panose="05000000000000000000" pitchFamily="2" charset="2"/>
              <a:buChar char="v"/>
            </a:pPr>
            <a:r>
              <a:rPr lang="en-US" dirty="0" smtClean="0">
                <a:latin typeface="Century" pitchFamily="18" charset="0"/>
              </a:rPr>
              <a:t>The </a:t>
            </a:r>
            <a:r>
              <a:rPr lang="en-US" b="1" dirty="0" smtClean="0">
                <a:latin typeface="Century" pitchFamily="18" charset="0"/>
              </a:rPr>
              <a:t>cost of trading </a:t>
            </a:r>
            <a:r>
              <a:rPr lang="en-US" dirty="0" smtClean="0">
                <a:latin typeface="Century" pitchFamily="18" charset="0"/>
              </a:rPr>
              <a:t>across borders in South Asia is one of the </a:t>
            </a:r>
            <a:r>
              <a:rPr lang="en-US" b="1" dirty="0" smtClean="0">
                <a:latin typeface="Century" pitchFamily="18" charset="0"/>
              </a:rPr>
              <a:t>highest</a:t>
            </a:r>
            <a:r>
              <a:rPr lang="en-US" dirty="0" smtClean="0">
                <a:latin typeface="Century" pitchFamily="18" charset="0"/>
              </a:rPr>
              <a:t> in the world.</a:t>
            </a:r>
          </a:p>
          <a:p>
            <a:pPr algn="just"/>
            <a:endParaRPr lang="en-US" dirty="0" smtClean="0">
              <a:latin typeface="Century" pitchFamily="18" charset="0"/>
            </a:endParaRPr>
          </a:p>
          <a:p>
            <a:pPr algn="just">
              <a:buNone/>
            </a:pPr>
            <a:r>
              <a:rPr lang="en-US" dirty="0" smtClean="0">
                <a:latin typeface="Century" pitchFamily="18" charset="0"/>
              </a:rPr>
              <a:t>	Cross-border trade is especially important for smaller countries and for landlocked provinces / countries, including Afghanistan, Bangladesh, Bhutan, Nepal, Northeast India and Northwest Pakistan.</a:t>
            </a:r>
          </a:p>
          <a:p>
            <a:pPr algn="just"/>
            <a:endParaRPr lang="en-US" dirty="0" smtClean="0">
              <a:latin typeface="Century" pitchFamily="18" charset="0"/>
            </a:endParaRPr>
          </a:p>
          <a:p>
            <a:pPr algn="just">
              <a:buFont typeface="Wingdings" panose="05000000000000000000" pitchFamily="2" charset="2"/>
              <a:buChar char="v"/>
            </a:pPr>
            <a:r>
              <a:rPr lang="en-US" dirty="0" smtClean="0">
                <a:latin typeface="Century" pitchFamily="18" charset="0"/>
              </a:rPr>
              <a:t>South Asian countries have maintained a </a:t>
            </a:r>
            <a:r>
              <a:rPr lang="en-US" b="1" dirty="0" smtClean="0">
                <a:latin typeface="Century" pitchFamily="18" charset="0"/>
              </a:rPr>
              <a:t>higher level of protection within the region </a:t>
            </a:r>
            <a:r>
              <a:rPr lang="en-US" dirty="0" smtClean="0">
                <a:latin typeface="Century" pitchFamily="18" charset="0"/>
              </a:rPr>
              <a:t>than with the rest of the world.</a:t>
            </a:r>
          </a:p>
          <a:p>
            <a:endParaRPr lang="en-US" dirty="0">
              <a:latin typeface="Century" pitchFamily="18" charset="0"/>
            </a:endParaRPr>
          </a:p>
        </p:txBody>
      </p:sp>
      <p:pic>
        <p:nvPicPr>
          <p:cNvPr id="5"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pic>
        <p:nvPicPr>
          <p:cNvPr id="9" name="Content Placeholder 8" descr="challenges.jpg"/>
          <p:cNvPicPr>
            <a:picLocks noGrp="1" noChangeAspect="1"/>
          </p:cNvPicPr>
          <p:nvPr>
            <p:ph sz="quarter" idx="1"/>
          </p:nvPr>
        </p:nvPicPr>
        <p:blipFill>
          <a:blip r:embed="rId3"/>
          <a:stretch>
            <a:fillRect/>
          </a:stretch>
        </p:blipFill>
        <p:spPr>
          <a:xfrm>
            <a:off x="762000" y="1706562"/>
            <a:ext cx="3581399" cy="385603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436335"/>
            <a:ext cx="8229600" cy="1252728"/>
          </a:xfrm>
        </p:spPr>
        <p:txBody>
          <a:bodyPr>
            <a:normAutofit/>
          </a:bodyPr>
          <a:lstStyle/>
          <a:p>
            <a:r>
              <a:rPr lang="en-US" dirty="0" smtClean="0"/>
              <a:t>CHALLENGES</a:t>
            </a:r>
            <a:endParaRPr lang="en-US" dirty="0"/>
          </a:p>
        </p:txBody>
      </p:sp>
      <p:sp>
        <p:nvSpPr>
          <p:cNvPr id="6" name="Slide Number Placeholder 5"/>
          <p:cNvSpPr>
            <a:spLocks noGrp="1"/>
          </p:cNvSpPr>
          <p:nvPr>
            <p:ph type="sldNum" sz="quarter" idx="12"/>
          </p:nvPr>
        </p:nvSpPr>
        <p:spPr/>
        <p:txBody>
          <a:bodyPr/>
          <a:lstStyle/>
          <a:p>
            <a:pPr>
              <a:defRPr/>
            </a:pPr>
            <a:fld id="{6EDB9868-4EF1-4D5C-B43F-FB70ED2BD33A}" type="slidenum">
              <a:rPr lang="en-US" sz="1200" smtClean="0"/>
              <a:pPr>
                <a:defRPr/>
              </a:pPr>
              <a:t>8</a:t>
            </a:fld>
            <a:endParaRPr lang="en-US" sz="1200" dirty="0"/>
          </a:p>
        </p:txBody>
      </p:sp>
      <p:sp>
        <p:nvSpPr>
          <p:cNvPr id="9" name="Content Placeholder 8"/>
          <p:cNvSpPr>
            <a:spLocks noGrp="1"/>
          </p:cNvSpPr>
          <p:nvPr>
            <p:ph sz="quarter" idx="1"/>
          </p:nvPr>
        </p:nvSpPr>
        <p:spPr>
          <a:xfrm>
            <a:off x="3048000" y="1828800"/>
            <a:ext cx="5410200" cy="4800600"/>
          </a:xfrm>
        </p:spPr>
        <p:txBody>
          <a:bodyPr>
            <a:noAutofit/>
          </a:bodyPr>
          <a:lstStyle/>
          <a:p>
            <a:pPr algn="just">
              <a:buFont typeface="Wingdings" panose="05000000000000000000" pitchFamily="2" charset="2"/>
              <a:buChar char="v"/>
            </a:pPr>
            <a:r>
              <a:rPr lang="en-US" sz="1400" dirty="0" smtClean="0">
                <a:latin typeface="Century" pitchFamily="18" charset="0"/>
              </a:rPr>
              <a:t>Regional integration in South Asia has remained weak on all fronts. Even in the face of pressing needs, regional cooperation on water and energy, for instance, barely gets the kind of attention that it deserves. </a:t>
            </a:r>
          </a:p>
          <a:p>
            <a:pPr algn="just">
              <a:buFont typeface="Wingdings" panose="05000000000000000000" pitchFamily="2" charset="2"/>
              <a:buChar char="v"/>
            </a:pPr>
            <a:endParaRPr lang="en-US" sz="1400" dirty="0">
              <a:latin typeface="Century" pitchFamily="18" charset="0"/>
            </a:endParaRPr>
          </a:p>
          <a:p>
            <a:pPr algn="just">
              <a:buFont typeface="Wingdings" panose="05000000000000000000" pitchFamily="2" charset="2"/>
              <a:buChar char="v"/>
            </a:pPr>
            <a:r>
              <a:rPr lang="en-US" sz="1400" dirty="0" smtClean="0">
                <a:latin typeface="Century" pitchFamily="18" charset="0"/>
              </a:rPr>
              <a:t>On trade, the story is even worse. </a:t>
            </a:r>
            <a:r>
              <a:rPr lang="en-US" sz="1400" b="1" dirty="0" smtClean="0">
                <a:latin typeface="Century" pitchFamily="18" charset="0"/>
              </a:rPr>
              <a:t>Intra-regional trade in Asia (as a geographic block) constitutes around 56 percent of the total trade, whereas the South Asian intra-regional trade-share hovers below the five percent mark. </a:t>
            </a:r>
            <a:r>
              <a:rPr lang="en-US" sz="1400" dirty="0" smtClean="0">
                <a:latin typeface="Century" pitchFamily="18" charset="0"/>
              </a:rPr>
              <a:t>If you consider the fact that about 40 percent of the total Asian population actually resides in South Asia, the scale of the anomaly becomes clearer. The mammoth bureaucracies of South Asia, the political leaders who rule the halls of power in South Asia, as well as the highly-organized yet helpless business associations in the South Asian capitals all agree that more needs to be done. </a:t>
            </a:r>
          </a:p>
          <a:p>
            <a:pPr algn="just"/>
            <a:endParaRPr lang="en-US" sz="1400" dirty="0" smtClean="0">
              <a:latin typeface="Century" pitchFamily="18" charset="0"/>
            </a:endParaRPr>
          </a:p>
          <a:p>
            <a:pPr algn="just">
              <a:buFont typeface="Wingdings" panose="05000000000000000000" pitchFamily="2" charset="2"/>
              <a:buChar char="v"/>
            </a:pPr>
            <a:r>
              <a:rPr lang="en-US" sz="1400" dirty="0" smtClean="0">
                <a:latin typeface="Century" pitchFamily="18" charset="0"/>
              </a:rPr>
              <a:t>It takes on average </a:t>
            </a:r>
            <a:r>
              <a:rPr lang="en-US" sz="1400" b="1" dirty="0" smtClean="0">
                <a:latin typeface="Century" pitchFamily="18" charset="0"/>
              </a:rPr>
              <a:t>more than 33 days to export from South Asia </a:t>
            </a:r>
            <a:r>
              <a:rPr lang="en-US" sz="1400" dirty="0" smtClean="0">
                <a:latin typeface="Century" pitchFamily="18" charset="0"/>
              </a:rPr>
              <a:t>compared to 12 days from OECD countries and </a:t>
            </a:r>
            <a:r>
              <a:rPr lang="en-US" sz="1400" b="1" dirty="0" smtClean="0">
                <a:latin typeface="Century" pitchFamily="18" charset="0"/>
              </a:rPr>
              <a:t>more than 46 days to import into South Asia </a:t>
            </a:r>
            <a:r>
              <a:rPr lang="en-US" sz="1400" dirty="0" smtClean="0">
                <a:latin typeface="Century" pitchFamily="18" charset="0"/>
              </a:rPr>
              <a:t>compared to 14 days for OECD.</a:t>
            </a:r>
          </a:p>
          <a:p>
            <a:endParaRPr lang="en-US" sz="1400" dirty="0"/>
          </a:p>
        </p:txBody>
      </p:sp>
      <p:pic>
        <p:nvPicPr>
          <p:cNvPr id="5"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pic>
        <p:nvPicPr>
          <p:cNvPr id="8" name="Content Placeholder 7" descr="ch1.png"/>
          <p:cNvPicPr>
            <a:picLocks noGrp="1" noChangeAspect="1"/>
          </p:cNvPicPr>
          <p:nvPr>
            <p:ph sz="quarter" idx="2"/>
          </p:nvPr>
        </p:nvPicPr>
        <p:blipFill>
          <a:blip r:embed="rId3"/>
          <a:stretch>
            <a:fillRect/>
          </a:stretch>
        </p:blipFill>
        <p:spPr>
          <a:xfrm>
            <a:off x="381000" y="2133600"/>
            <a:ext cx="2310981" cy="2438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513461"/>
            <a:ext cx="8229600" cy="1252728"/>
          </a:xfrm>
        </p:spPr>
        <p:txBody>
          <a:bodyPr>
            <a:normAutofit/>
          </a:bodyPr>
          <a:lstStyle/>
          <a:p>
            <a:r>
              <a:rPr lang="en-US" dirty="0" smtClean="0"/>
              <a:t>CHALLENGES</a:t>
            </a:r>
            <a:endParaRPr lang="en-US" dirty="0"/>
          </a:p>
        </p:txBody>
      </p:sp>
      <p:sp>
        <p:nvSpPr>
          <p:cNvPr id="7" name="Slide Number Placeholder 6"/>
          <p:cNvSpPr>
            <a:spLocks noGrp="1"/>
          </p:cNvSpPr>
          <p:nvPr>
            <p:ph type="sldNum" sz="quarter" idx="12"/>
          </p:nvPr>
        </p:nvSpPr>
        <p:spPr/>
        <p:txBody>
          <a:bodyPr/>
          <a:lstStyle/>
          <a:p>
            <a:pPr>
              <a:defRPr/>
            </a:pPr>
            <a:fld id="{7AFD68A2-87C3-4AD4-8BDD-9E0254A30483}" type="slidenum">
              <a:rPr lang="en-US" sz="1200" smtClean="0"/>
              <a:pPr>
                <a:defRPr/>
              </a:pPr>
              <a:t>9</a:t>
            </a:fld>
            <a:endParaRPr lang="en-US" sz="1200" dirty="0"/>
          </a:p>
        </p:txBody>
      </p:sp>
      <p:sp>
        <p:nvSpPr>
          <p:cNvPr id="2" name="Content Placeholder 1"/>
          <p:cNvSpPr>
            <a:spLocks noGrp="1"/>
          </p:cNvSpPr>
          <p:nvPr>
            <p:ph sz="quarter" idx="1"/>
          </p:nvPr>
        </p:nvSpPr>
        <p:spPr>
          <a:xfrm>
            <a:off x="872067" y="2133600"/>
            <a:ext cx="7408333" cy="4343400"/>
          </a:xfrm>
        </p:spPr>
        <p:txBody>
          <a:bodyPr>
            <a:normAutofit/>
          </a:bodyPr>
          <a:lstStyle/>
          <a:p>
            <a:pPr>
              <a:buClr>
                <a:schemeClr val="tx2">
                  <a:lumMod val="60000"/>
                  <a:lumOff val="40000"/>
                </a:schemeClr>
              </a:buClr>
              <a:buFont typeface="Arial" pitchFamily="34" charset="0"/>
              <a:buChar char="•"/>
            </a:pPr>
            <a:r>
              <a:rPr lang="en-US" b="1" dirty="0" smtClean="0">
                <a:latin typeface="Century" pitchFamily="18" charset="0"/>
              </a:rPr>
              <a:t>Major barriers for intraregional trade in South </a:t>
            </a:r>
            <a:r>
              <a:rPr lang="en-US" b="1" dirty="0" smtClean="0">
                <a:latin typeface="Century" pitchFamily="18" charset="0"/>
              </a:rPr>
              <a:t>Asia</a:t>
            </a:r>
            <a:endParaRPr lang="en-US" b="1" dirty="0" smtClean="0">
              <a:latin typeface="Century" pitchFamily="18" charset="0"/>
            </a:endParaRPr>
          </a:p>
          <a:p>
            <a:pPr>
              <a:buClr>
                <a:schemeClr val="tx2">
                  <a:lumMod val="60000"/>
                  <a:lumOff val="40000"/>
                </a:schemeClr>
              </a:buClr>
              <a:buFont typeface="Arial" pitchFamily="34" charset="0"/>
              <a:buChar char="•"/>
            </a:pPr>
            <a:r>
              <a:rPr lang="en-US" sz="1800" dirty="0" smtClean="0">
                <a:latin typeface="Century" pitchFamily="18" charset="0"/>
              </a:rPr>
              <a:t> Poor supply </a:t>
            </a:r>
            <a:r>
              <a:rPr lang="en-US" sz="1800" dirty="0" smtClean="0">
                <a:latin typeface="Century" pitchFamily="18" charset="0"/>
              </a:rPr>
              <a:t>capabilities and infrastructure </a:t>
            </a:r>
            <a:endParaRPr lang="en-US" sz="1800" dirty="0" smtClean="0">
              <a:latin typeface="Century" pitchFamily="18" charset="0"/>
            </a:endParaRPr>
          </a:p>
          <a:p>
            <a:pPr>
              <a:buClr>
                <a:schemeClr val="tx2">
                  <a:lumMod val="60000"/>
                  <a:lumOff val="40000"/>
                </a:schemeClr>
              </a:buClr>
              <a:buFont typeface="Arial" pitchFamily="34" charset="0"/>
              <a:buChar char="•"/>
            </a:pPr>
            <a:endParaRPr lang="en-US" sz="1800" dirty="0">
              <a:latin typeface="Century" pitchFamily="18" charset="0"/>
            </a:endParaRPr>
          </a:p>
          <a:p>
            <a:pPr>
              <a:buClr>
                <a:schemeClr val="tx2">
                  <a:lumMod val="60000"/>
                  <a:lumOff val="40000"/>
                </a:schemeClr>
              </a:buClr>
              <a:buFont typeface="Arial" pitchFamily="34" charset="0"/>
              <a:buChar char="•"/>
            </a:pPr>
            <a:r>
              <a:rPr lang="en-US" sz="1800" dirty="0" smtClean="0">
                <a:latin typeface="Century" pitchFamily="18" charset="0"/>
              </a:rPr>
              <a:t> Poor transport connectivity and trade facilitation</a:t>
            </a:r>
          </a:p>
          <a:p>
            <a:pPr marL="0" indent="0">
              <a:buClr>
                <a:schemeClr val="tx2">
                  <a:lumMod val="60000"/>
                  <a:lumOff val="40000"/>
                </a:schemeClr>
              </a:buClr>
              <a:buFont typeface="Arial" pitchFamily="34" charset="0"/>
              <a:buChar char="•"/>
            </a:pPr>
            <a:endParaRPr lang="en-US" sz="1800" dirty="0" smtClean="0">
              <a:latin typeface="Century" pitchFamily="18" charset="0"/>
            </a:endParaRPr>
          </a:p>
          <a:p>
            <a:pPr lvl="1">
              <a:buClr>
                <a:schemeClr val="tx2">
                  <a:lumMod val="60000"/>
                  <a:lumOff val="40000"/>
                </a:schemeClr>
              </a:buClr>
              <a:buFont typeface="Arial" pitchFamily="34" charset="0"/>
              <a:buChar char="•"/>
            </a:pPr>
            <a:r>
              <a:rPr lang="en-US" sz="1800" dirty="0" smtClean="0">
                <a:latin typeface="Century" pitchFamily="18" charset="0"/>
              </a:rPr>
              <a:t>Lead to high trade costs within the sub-region </a:t>
            </a:r>
          </a:p>
          <a:p>
            <a:pPr lvl="1">
              <a:buClr>
                <a:schemeClr val="tx2">
                  <a:lumMod val="60000"/>
                  <a:lumOff val="40000"/>
                </a:schemeClr>
              </a:buClr>
              <a:buFont typeface="Arial" pitchFamily="34" charset="0"/>
              <a:buChar char="•"/>
            </a:pPr>
            <a:r>
              <a:rPr lang="en-US" sz="1800" dirty="0" smtClean="0">
                <a:latin typeface="Century" pitchFamily="18" charset="0"/>
              </a:rPr>
              <a:t>Trade costs for intraregional trade same as for trade with EU =&gt; benefit of geographical proximity not being exploited</a:t>
            </a:r>
          </a:p>
          <a:p>
            <a:pPr marL="301943" lvl="1" indent="0">
              <a:buClr>
                <a:schemeClr val="tx2">
                  <a:lumMod val="60000"/>
                  <a:lumOff val="40000"/>
                </a:schemeClr>
              </a:buClr>
              <a:buFont typeface="Arial" pitchFamily="34" charset="0"/>
              <a:buChar char="•"/>
            </a:pPr>
            <a:endParaRPr lang="en-US" sz="1800" dirty="0" smtClean="0">
              <a:latin typeface="Century" pitchFamily="18" charset="0"/>
            </a:endParaRPr>
          </a:p>
          <a:p>
            <a:pPr marL="342900" lvl="1" indent="-342900">
              <a:buClr>
                <a:schemeClr val="tx2">
                  <a:lumMod val="60000"/>
                  <a:lumOff val="40000"/>
                </a:schemeClr>
              </a:buClr>
              <a:buFont typeface="Arial" pitchFamily="34" charset="0"/>
              <a:buChar char="•"/>
            </a:pPr>
            <a:r>
              <a:rPr lang="en-US" sz="1800" dirty="0" smtClean="0">
                <a:latin typeface="Century" pitchFamily="18" charset="0"/>
              </a:rPr>
              <a:t>Poor banking links and capital market </a:t>
            </a:r>
            <a:r>
              <a:rPr lang="en-US" sz="1800" dirty="0" smtClean="0">
                <a:latin typeface="Century" pitchFamily="18" charset="0"/>
              </a:rPr>
              <a:t>contacts</a:t>
            </a:r>
          </a:p>
          <a:p>
            <a:pPr marL="342900" lvl="1" indent="-342900">
              <a:buClr>
                <a:schemeClr val="tx2">
                  <a:lumMod val="60000"/>
                  <a:lumOff val="40000"/>
                </a:schemeClr>
              </a:buClr>
              <a:buFont typeface="Arial" pitchFamily="34" charset="0"/>
              <a:buChar char="•"/>
            </a:pPr>
            <a:r>
              <a:rPr lang="en-US" sz="1800" dirty="0" smtClean="0">
                <a:latin typeface="Century" pitchFamily="18" charset="0"/>
              </a:rPr>
              <a:t>Movement of Skilled Professionals </a:t>
            </a:r>
          </a:p>
          <a:p>
            <a:pPr marL="342900" lvl="1" indent="-342900">
              <a:buFont typeface="Wingdings" pitchFamily="2" charset="2"/>
              <a:buChar char="§"/>
            </a:pPr>
            <a:endParaRPr lang="en-US" sz="1800" dirty="0" smtClean="0">
              <a:latin typeface="Century" pitchFamily="18" charset="0"/>
            </a:endParaRPr>
          </a:p>
          <a:p>
            <a:endParaRPr lang="en-US" dirty="0">
              <a:latin typeface="Century" pitchFamily="18" charset="0"/>
            </a:endParaRPr>
          </a:p>
        </p:txBody>
      </p:sp>
      <p:pic>
        <p:nvPicPr>
          <p:cNvPr id="5" name="Picture 3" descr="ICAI.jpg"/>
          <p:cNvPicPr>
            <a:picLocks noChangeAspect="1"/>
          </p:cNvPicPr>
          <p:nvPr/>
        </p:nvPicPr>
        <p:blipFill>
          <a:blip r:embed="rId2" cstate="print"/>
          <a:srcRect/>
          <a:stretch>
            <a:fillRect/>
          </a:stretch>
        </p:blipFill>
        <p:spPr bwMode="auto">
          <a:xfrm>
            <a:off x="8010525" y="0"/>
            <a:ext cx="113347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1275</TotalTime>
  <Words>1544</Words>
  <Application>Microsoft Office PowerPoint</Application>
  <PresentationFormat>On-screen Show (4:3)</PresentationFormat>
  <Paragraphs>235</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Equity</vt:lpstr>
      <vt:lpstr>Slide 1</vt:lpstr>
      <vt:lpstr>Brief  </vt:lpstr>
      <vt:lpstr>SUSTAINING RAPID GROWTH IN SOUTH ASIA</vt:lpstr>
      <vt:lpstr>SUSTAINING RAPID GROWTH IN SOUTH ASIA</vt:lpstr>
      <vt:lpstr>REGIONAL ECONOMIC  INTEGRATION IN SOUTH ASIA</vt:lpstr>
      <vt:lpstr>RTAs &amp; INDUSTRIAL RESTRUCTURING SOUTH ASIA</vt:lpstr>
      <vt:lpstr>CHALLENGES</vt:lpstr>
      <vt:lpstr>CHALLENGES</vt:lpstr>
      <vt:lpstr>CHALLENGES</vt:lpstr>
      <vt:lpstr>CHALLENGES</vt:lpstr>
      <vt:lpstr>CHALLENGES</vt:lpstr>
      <vt:lpstr>CHALLENGES</vt:lpstr>
      <vt:lpstr>OPPORTUNITIES</vt:lpstr>
      <vt:lpstr>OPPORTUNITIES</vt:lpstr>
      <vt:lpstr>OPPORTUNITIES</vt:lpstr>
      <vt:lpstr>OPPORTUNITIES</vt:lpstr>
      <vt:lpstr>OPPORTUNITIES</vt:lpstr>
      <vt:lpstr>OPPORTUNITIES</vt:lpstr>
      <vt:lpstr>OPPORTUNITIES</vt:lpstr>
      <vt:lpstr>WORLD BANK PROJECTS</vt:lpstr>
      <vt:lpstr>WORLD BANK PROJECTS &amp;   RESULTS</vt:lpstr>
      <vt:lpstr>WORLD BANK PROJECTS &amp;   RESULTS</vt:lpstr>
      <vt:lpstr>WORLD BANK PROJECTS &amp;   RESULTS</vt:lpstr>
      <vt:lpstr>WORLD BANK PROJECTS &amp;   RESULTS</vt:lpstr>
      <vt:lpstr>WORLD BANK PROJECTS &amp;   RESULTS</vt:lpstr>
      <vt:lpstr>BEYOND SAFTA</vt:lpstr>
      <vt:lpstr>In every CHALLENGE lives a great OPPORTUNITY       - Jeffrey Benjamin</vt:lpstr>
      <vt:lpstr>CONCLUDING REMARKS </vt:lpstr>
      <vt:lpstr>CONCLUDING REMARKS </vt:lpstr>
      <vt:lpstr>CONCLUDING REMARKS </vt:lpstr>
      <vt:lpstr>CONCLUDING REMARKS </vt:lpstr>
      <vt:lpstr>CONCLUDING REMARKS </vt:lpstr>
      <vt:lpstr>CONCLUDING REMARKS </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Representations submitted &amp; assistance by ICAI to the Government</dc:title>
  <dc:creator>Shrutika</dc:creator>
  <cp:lastModifiedBy>kunal</cp:lastModifiedBy>
  <cp:revision>355</cp:revision>
  <dcterms:created xsi:type="dcterms:W3CDTF">2006-08-16T00:00:00Z</dcterms:created>
  <dcterms:modified xsi:type="dcterms:W3CDTF">2016-01-28T07:08:55Z</dcterms:modified>
</cp:coreProperties>
</file>