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67" r:id="rId3"/>
    <p:sldId id="258" r:id="rId4"/>
    <p:sldId id="259" r:id="rId5"/>
    <p:sldId id="260" r:id="rId6"/>
    <p:sldId id="268" r:id="rId7"/>
    <p:sldId id="270" r:id="rId8"/>
    <p:sldId id="261" r:id="rId9"/>
    <p:sldId id="263" r:id="rId10"/>
    <p:sldId id="265" r:id="rId11"/>
    <p:sldId id="271" r:id="rId12"/>
    <p:sldId id="269" r:id="rId13"/>
    <p:sldId id="273" r:id="rId14"/>
    <p:sldId id="274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5247" autoAdjust="0"/>
  </p:normalViewPr>
  <p:slideViewPr>
    <p:cSldViewPr snapToGrid="0">
      <p:cViewPr varScale="1">
        <p:scale>
          <a:sx n="72" d="100"/>
          <a:sy n="72" d="100"/>
        </p:scale>
        <p:origin x="19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345453\AppData\Local\Microsoft\Windows\Temporary%20Internet%20Files\Content.Outlook\JUM74VX8\Maturity%20Profile-DD-FY15-final%204%20sharin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Chart%20in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89129483814523"/>
          <c:y val="5.9833325838042177E-2"/>
          <c:w val="0.86555314960629925"/>
          <c:h val="0.68221728447923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'GDP Growth'!$A$11</c:f>
              <c:strCache>
                <c:ptCount val="1"/>
                <c:pt idx="0">
                  <c:v>Developing countries (aggregate)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'GDP Growth'!$E$2:$J$2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'GDP Growth'!$E$11:$J$11</c:f>
              <c:numCache>
                <c:formatCode>_(* #,##0.0_);_(* \(#,##0.0\);_(* "-"??_);_(@_)</c:formatCode>
                <c:ptCount val="6"/>
                <c:pt idx="0">
                  <c:v>7.9734454811899997</c:v>
                </c:pt>
                <c:pt idx="1">
                  <c:v>6.3534299196199999</c:v>
                </c:pt>
                <c:pt idx="2">
                  <c:v>5.1528907126099996</c:v>
                </c:pt>
                <c:pt idx="3">
                  <c:v>5.3003528294600004</c:v>
                </c:pt>
                <c:pt idx="4">
                  <c:v>4.9144202181800001</c:v>
                </c:pt>
                <c:pt idx="5">
                  <c:v>4.2817038855899998</c:v>
                </c:pt>
              </c:numCache>
            </c:numRef>
          </c:val>
        </c:ser>
        <c:ser>
          <c:idx val="1"/>
          <c:order val="2"/>
          <c:tx>
            <c:strRef>
              <c:f>'GDP Growth'!$A$12</c:f>
              <c:strCache>
                <c:ptCount val="1"/>
                <c:pt idx="0">
                  <c:v>East Asia and Pacific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'GDP Growth'!$E$2:$J$2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'GDP Growth'!$E$12:$J$12</c:f>
              <c:numCache>
                <c:formatCode>_(* #,##0.0_);_(* \(#,##0.0\);_(* "-"??_);_(@_)</c:formatCode>
                <c:ptCount val="6"/>
                <c:pt idx="0">
                  <c:v>9.7780222557399998</c:v>
                </c:pt>
                <c:pt idx="1">
                  <c:v>8.4386943760299999</c:v>
                </c:pt>
                <c:pt idx="2">
                  <c:v>7.4334356435400002</c:v>
                </c:pt>
                <c:pt idx="3">
                  <c:v>7.1466604581500004</c:v>
                </c:pt>
                <c:pt idx="4">
                  <c:v>6.7652270677699997</c:v>
                </c:pt>
                <c:pt idx="5">
                  <c:v>6.42867378582</c:v>
                </c:pt>
              </c:numCache>
            </c:numRef>
          </c:val>
        </c:ser>
        <c:ser>
          <c:idx val="2"/>
          <c:order val="3"/>
          <c:tx>
            <c:strRef>
              <c:f>'GDP Growth'!$A$13</c:f>
              <c:strCache>
                <c:ptCount val="1"/>
                <c:pt idx="0">
                  <c:v>Europe and Central Asia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'GDP Growth'!$E$2:$J$2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'GDP Growth'!$E$13:$J$13</c:f>
              <c:numCache>
                <c:formatCode>_(* #,##0.0_);_(* \(#,##0.0\);_(* "-"??_);_(@_)</c:formatCode>
                <c:ptCount val="6"/>
                <c:pt idx="0">
                  <c:v>6.2940790531499999</c:v>
                </c:pt>
                <c:pt idx="1">
                  <c:v>6.4553502222699999</c:v>
                </c:pt>
                <c:pt idx="2">
                  <c:v>2.1779780524699999</c:v>
                </c:pt>
                <c:pt idx="3">
                  <c:v>3.9115461269199998</c:v>
                </c:pt>
                <c:pt idx="4">
                  <c:v>2.2990675134999998</c:v>
                </c:pt>
                <c:pt idx="5">
                  <c:v>1.5952104298400001</c:v>
                </c:pt>
              </c:numCache>
            </c:numRef>
          </c:val>
        </c:ser>
        <c:ser>
          <c:idx val="3"/>
          <c:order val="4"/>
          <c:tx>
            <c:strRef>
              <c:f>'GDP Growth'!$A$14</c:f>
              <c:strCache>
                <c:ptCount val="1"/>
                <c:pt idx="0">
                  <c:v>Latin America and the Caribbean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'GDP Growth'!$E$2:$J$2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'GDP Growth'!$E$14:$J$14</c:f>
              <c:numCache>
                <c:formatCode>_(* #,##0.0_);_(* \(#,##0.0\);_(* "-"??_);_(@_)</c:formatCode>
                <c:ptCount val="6"/>
                <c:pt idx="0">
                  <c:v>6.4405986344599997</c:v>
                </c:pt>
                <c:pt idx="1">
                  <c:v>4.7</c:v>
                </c:pt>
                <c:pt idx="2">
                  <c:v>2.9</c:v>
                </c:pt>
                <c:pt idx="3">
                  <c:v>2.7</c:v>
                </c:pt>
                <c:pt idx="4">
                  <c:v>0.9</c:v>
                </c:pt>
                <c:pt idx="5">
                  <c:v>0.4</c:v>
                </c:pt>
              </c:numCache>
            </c:numRef>
          </c:val>
        </c:ser>
        <c:ser>
          <c:idx val="5"/>
          <c:order val="5"/>
          <c:tx>
            <c:strRef>
              <c:f>'GDP Growth'!$A$15</c:f>
              <c:strCache>
                <c:ptCount val="1"/>
                <c:pt idx="0">
                  <c:v>Middle East and North Africa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'GDP Growth'!$E$2:$J$2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'GDP Growth'!$E$15:$J$15</c:f>
              <c:numCache>
                <c:formatCode>_(* #,##0.0_);_(* \(#,##0.0\);_(* "-"??_);_(@_)</c:formatCode>
                <c:ptCount val="6"/>
                <c:pt idx="0">
                  <c:v>5.0152881781199996</c:v>
                </c:pt>
                <c:pt idx="1">
                  <c:v>0.10080670596000001</c:v>
                </c:pt>
                <c:pt idx="2">
                  <c:v>1.3983691256499999</c:v>
                </c:pt>
                <c:pt idx="3">
                  <c:v>0.51824768968000001</c:v>
                </c:pt>
                <c:pt idx="4">
                  <c:v>2.4806003195900002</c:v>
                </c:pt>
                <c:pt idx="5">
                  <c:v>2.4805491822299999</c:v>
                </c:pt>
              </c:numCache>
            </c:numRef>
          </c:val>
        </c:ser>
        <c:ser>
          <c:idx val="6"/>
          <c:order val="6"/>
          <c:tx>
            <c:strRef>
              <c:f>'GDP Growth'!$A$17</c:f>
              <c:strCache>
                <c:ptCount val="1"/>
                <c:pt idx="0">
                  <c:v>Sub-Saharan Africa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'GDP Growth'!$E$2:$J$2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'GDP Growth'!$E$17:$J$17</c:f>
              <c:numCache>
                <c:formatCode>_(* #,##0.0_);_(* \(#,##0.0\);_(* "-"??_);_(@_)</c:formatCode>
                <c:ptCount val="6"/>
                <c:pt idx="0">
                  <c:v>5.6543721968599998</c:v>
                </c:pt>
                <c:pt idx="1">
                  <c:v>4.3067681860800002</c:v>
                </c:pt>
                <c:pt idx="2">
                  <c:v>4.1396671685099999</c:v>
                </c:pt>
                <c:pt idx="3">
                  <c:v>4.2</c:v>
                </c:pt>
                <c:pt idx="4">
                  <c:v>4.5999999999999996</c:v>
                </c:pt>
                <c:pt idx="5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394280"/>
        <c:axId val="386394672"/>
      </c:barChart>
      <c:lineChart>
        <c:grouping val="standard"/>
        <c:varyColors val="0"/>
        <c:ser>
          <c:idx val="4"/>
          <c:order val="1"/>
          <c:tx>
            <c:strRef>
              <c:f>'GDP Growth'!$A$16</c:f>
              <c:strCache>
                <c:ptCount val="1"/>
                <c:pt idx="0">
                  <c:v>South Asia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'GDP Growth'!$E$2:$J$2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'GDP Growth'!$E$16:$J$16</c:f>
              <c:numCache>
                <c:formatCode>_(* #,##0.0_);_(* \(#,##0.0\);_(* "-"??_);_(@_)</c:formatCode>
                <c:ptCount val="6"/>
                <c:pt idx="0">
                  <c:v>8.7386046575700007</c:v>
                </c:pt>
                <c:pt idx="1">
                  <c:v>7.0413122577199996</c:v>
                </c:pt>
                <c:pt idx="2">
                  <c:v>5.5052344279199996</c:v>
                </c:pt>
                <c:pt idx="3">
                  <c:v>6.1505453133900003</c:v>
                </c:pt>
                <c:pt idx="4">
                  <c:v>6.8448284661600001</c:v>
                </c:pt>
                <c:pt idx="5">
                  <c:v>7.0974254120299998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394280"/>
        <c:axId val="386394672"/>
      </c:lineChart>
      <c:catAx>
        <c:axId val="386394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6394672"/>
        <c:crosses val="autoZero"/>
        <c:auto val="1"/>
        <c:lblAlgn val="ctr"/>
        <c:lblOffset val="100"/>
        <c:noMultiLvlLbl val="0"/>
      </c:catAx>
      <c:valAx>
        <c:axId val="38639467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/>
                  <a:t>GDP growth, constant 2010 USD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6394280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734361329833776E-2"/>
          <c:y val="0.83758590991263282"/>
          <c:w val="0.87732764654418194"/>
          <c:h val="0.16072965709359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4234637061206"/>
          <c:y val="9.9912885439316451E-2"/>
          <c:w val="0.79416683323082238"/>
          <c:h val="0.776510216009502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GS!$B$3</c:f>
              <c:strCache>
                <c:ptCount val="1"/>
                <c:pt idx="0">
                  <c:v>≤ 1 year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cat>
            <c:strRef>
              <c:f>GS!$C$2:$E$2</c:f>
              <c:strCache>
                <c:ptCount val="3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</c:strCache>
            </c:strRef>
          </c:cat>
          <c:val>
            <c:numRef>
              <c:f>GS!$C$3:$E$3</c:f>
              <c:numCache>
                <c:formatCode>_(* #,##0_);_(* \(#,##0\);_(* "-"??_);_(@_)</c:formatCode>
                <c:ptCount val="3"/>
                <c:pt idx="0">
                  <c:v>2920209.3140059998</c:v>
                </c:pt>
                <c:pt idx="1">
                  <c:v>1747355.9148200001</c:v>
                </c:pt>
                <c:pt idx="2">
                  <c:v>1978755.9148200005</c:v>
                </c:pt>
              </c:numCache>
            </c:numRef>
          </c:val>
        </c:ser>
        <c:ser>
          <c:idx val="1"/>
          <c:order val="1"/>
          <c:tx>
            <c:strRef>
              <c:f>GS!$B$4</c:f>
              <c:strCache>
                <c:ptCount val="1"/>
                <c:pt idx="0">
                  <c:v>3 years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5000"/>
                    <a:satMod val="180000"/>
                  </a:schemeClr>
                </a:gs>
                <a:gs pos="50000">
                  <a:schemeClr val="accent2">
                    <a:shade val="45000"/>
                    <a:satMod val="170000"/>
                  </a:schemeClr>
                </a:gs>
                <a:gs pos="70000">
                  <a:schemeClr val="accent2">
                    <a:tint val="99000"/>
                    <a:shade val="65000"/>
                    <a:satMod val="155000"/>
                  </a:schemeClr>
                </a:gs>
                <a:gs pos="100000">
                  <a:schemeClr val="accent2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cat>
            <c:strRef>
              <c:f>GS!$C$2:$E$2</c:f>
              <c:strCache>
                <c:ptCount val="3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</c:strCache>
            </c:strRef>
          </c:cat>
          <c:val>
            <c:numRef>
              <c:f>GS!$C$4:$E$4</c:f>
              <c:numCache>
                <c:formatCode>_(* #,##0_);_(* \(#,##0\);_(* "-"??_);_(@_)</c:formatCode>
                <c:ptCount val="3"/>
                <c:pt idx="0">
                  <c:v>720399.87</c:v>
                </c:pt>
                <c:pt idx="1">
                  <c:v>1708676.2999999998</c:v>
                </c:pt>
                <c:pt idx="2">
                  <c:v>1921279.22</c:v>
                </c:pt>
              </c:numCache>
            </c:numRef>
          </c:val>
        </c:ser>
        <c:ser>
          <c:idx val="2"/>
          <c:order val="2"/>
          <c:tx>
            <c:strRef>
              <c:f>GS!$B$5</c:f>
              <c:strCache>
                <c:ptCount val="1"/>
                <c:pt idx="0">
                  <c:v>5-7 years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5000"/>
                    <a:satMod val="180000"/>
                  </a:schemeClr>
                </a:gs>
                <a:gs pos="50000">
                  <a:schemeClr val="accent3">
                    <a:shade val="45000"/>
                    <a:satMod val="170000"/>
                  </a:schemeClr>
                </a:gs>
                <a:gs pos="70000">
                  <a:schemeClr val="accent3">
                    <a:tint val="99000"/>
                    <a:shade val="65000"/>
                    <a:satMod val="155000"/>
                  </a:schemeClr>
                </a:gs>
                <a:gs pos="100000">
                  <a:schemeClr val="accent3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cat>
            <c:strRef>
              <c:f>GS!$C$2:$E$2</c:f>
              <c:strCache>
                <c:ptCount val="3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</c:strCache>
            </c:strRef>
          </c:cat>
          <c:val>
            <c:numRef>
              <c:f>GS!$C$5:$E$5</c:f>
              <c:numCache>
                <c:formatCode>_(* #,##0_);_(* \(#,##0\);_(* "-"??_);_(@_)</c:formatCode>
                <c:ptCount val="3"/>
                <c:pt idx="0">
                  <c:v>492867.7</c:v>
                </c:pt>
                <c:pt idx="1">
                  <c:v>910137.4</c:v>
                </c:pt>
                <c:pt idx="2">
                  <c:v>1177760.0999999999</c:v>
                </c:pt>
              </c:numCache>
            </c:numRef>
          </c:val>
        </c:ser>
        <c:ser>
          <c:idx val="3"/>
          <c:order val="3"/>
          <c:tx>
            <c:strRef>
              <c:f>GS!$B$6</c:f>
              <c:strCache>
                <c:ptCount val="1"/>
                <c:pt idx="0">
                  <c:v>10 years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15000"/>
                    <a:satMod val="180000"/>
                  </a:schemeClr>
                </a:gs>
                <a:gs pos="50000">
                  <a:schemeClr val="accent4">
                    <a:shade val="45000"/>
                    <a:satMod val="170000"/>
                  </a:schemeClr>
                </a:gs>
                <a:gs pos="70000">
                  <a:schemeClr val="accent4">
                    <a:tint val="99000"/>
                    <a:shade val="65000"/>
                    <a:satMod val="155000"/>
                  </a:schemeClr>
                </a:gs>
                <a:gs pos="100000">
                  <a:schemeClr val="accent4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cat>
            <c:strRef>
              <c:f>GS!$C$2:$E$2</c:f>
              <c:strCache>
                <c:ptCount val="3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</c:strCache>
            </c:strRef>
          </c:cat>
          <c:val>
            <c:numRef>
              <c:f>GS!$C$6:$E$6</c:f>
              <c:numCache>
                <c:formatCode>_(* #,##0_);_(* \(#,##0\);_(* "-"??_);_(@_)</c:formatCode>
                <c:ptCount val="3"/>
                <c:pt idx="0">
                  <c:v>456657.55017775006</c:v>
                </c:pt>
                <c:pt idx="1">
                  <c:v>824907.85017775022</c:v>
                </c:pt>
                <c:pt idx="2">
                  <c:v>1035463.8501777502</c:v>
                </c:pt>
              </c:numCache>
            </c:numRef>
          </c:val>
        </c:ser>
        <c:ser>
          <c:idx val="4"/>
          <c:order val="4"/>
          <c:tx>
            <c:strRef>
              <c:f>GS!$B$7</c:f>
              <c:strCache>
                <c:ptCount val="1"/>
                <c:pt idx="0">
                  <c:v>15-30 years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15000"/>
                    <a:satMod val="180000"/>
                  </a:schemeClr>
                </a:gs>
                <a:gs pos="50000">
                  <a:schemeClr val="accent5">
                    <a:shade val="45000"/>
                    <a:satMod val="170000"/>
                  </a:schemeClr>
                </a:gs>
                <a:gs pos="70000">
                  <a:schemeClr val="accent5">
                    <a:tint val="99000"/>
                    <a:shade val="65000"/>
                    <a:satMod val="155000"/>
                  </a:schemeClr>
                </a:gs>
                <a:gs pos="100000">
                  <a:schemeClr val="accent5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cat>
            <c:strRef>
              <c:f>GS!$C$2:$E$2</c:f>
              <c:strCache>
                <c:ptCount val="3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</c:strCache>
            </c:strRef>
          </c:cat>
          <c:val>
            <c:numRef>
              <c:f>GS!$C$7:$E$7</c:f>
              <c:numCache>
                <c:formatCode>_(* #,##0_);_(* \(#,##0\);_(* "-"??_);_(@_)</c:formatCode>
                <c:ptCount val="3"/>
                <c:pt idx="0">
                  <c:v>111051.6</c:v>
                </c:pt>
                <c:pt idx="1">
                  <c:v>131374.29999999999</c:v>
                </c:pt>
                <c:pt idx="2">
                  <c:v>139374.29999999999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2107712"/>
        <c:axId val="382108104"/>
      </c:barChart>
      <c:catAx>
        <c:axId val="382107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2108104"/>
        <c:crosses val="autoZero"/>
        <c:auto val="1"/>
        <c:lblAlgn val="ctr"/>
        <c:lblOffset val="100"/>
        <c:noMultiLvlLbl val="0"/>
      </c:catAx>
      <c:valAx>
        <c:axId val="382108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210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801211918224846E-2"/>
          <c:y val="3.4148752825799475E-2"/>
          <c:w val="0.88765331298035122"/>
          <c:h val="9.6642667332659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90277777777773E-2"/>
          <c:y val="2.9870334748723033E-2"/>
          <c:w val="0.92417824074074073"/>
          <c:h val="0.78247011353608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'GDP Growth'!$A$3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Growth'!$L$1:$L$2</c:f>
              <c:strCache>
                <c:ptCount val="1"/>
                <c:pt idx="0">
                  <c:v>2011-15
(5 years ave.)</c:v>
                </c:pt>
              </c:strCache>
            </c:strRef>
          </c:cat>
          <c:val>
            <c:numRef>
              <c:f>'GDP Growth'!$L$3</c:f>
              <c:numCache>
                <c:formatCode>_(* #,##0.0_);_(* \(#,##0.0\);_(* "-"??_);_(@_)</c:formatCode>
                <c:ptCount val="1"/>
                <c:pt idx="0">
                  <c:v>6.6800000000000015</c:v>
                </c:pt>
              </c:numCache>
            </c:numRef>
          </c:val>
        </c:ser>
        <c:ser>
          <c:idx val="3"/>
          <c:order val="1"/>
          <c:tx>
            <c:strRef>
              <c:f>'GDP Growth'!$A$6</c:f>
              <c:strCache>
                <c:ptCount val="1"/>
                <c:pt idx="0">
                  <c:v>Bangladesh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Growth'!$L$1:$L$2</c:f>
              <c:strCache>
                <c:ptCount val="1"/>
                <c:pt idx="0">
                  <c:v>2011-15
(5 years ave.)</c:v>
                </c:pt>
              </c:strCache>
            </c:strRef>
          </c:cat>
          <c:val>
            <c:numRef>
              <c:f>'GDP Growth'!$L$6</c:f>
              <c:numCache>
                <c:formatCode>_(* #,##0.0_);_(* \(#,##0.0\);_(* "-"??_);_(@_)</c:formatCode>
                <c:ptCount val="1"/>
                <c:pt idx="0">
                  <c:v>6.32</c:v>
                </c:pt>
              </c:numCache>
            </c:numRef>
          </c:val>
        </c:ser>
        <c:ser>
          <c:idx val="2"/>
          <c:order val="2"/>
          <c:tx>
            <c:strRef>
              <c:f>'GDP Growth'!$A$5</c:f>
              <c:strCache>
                <c:ptCount val="1"/>
                <c:pt idx="0">
                  <c:v>Sri Lanka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B05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Growth'!$L$1:$L$2</c:f>
              <c:strCache>
                <c:ptCount val="1"/>
                <c:pt idx="0">
                  <c:v>2011-15
(5 years ave.)</c:v>
                </c:pt>
              </c:strCache>
            </c:strRef>
          </c:cat>
          <c:val>
            <c:numRef>
              <c:f>'GDP Growth'!$L$5</c:f>
              <c:numCache>
                <c:formatCode>_(* #,##0.0_);_(* \(#,##0.0\);_(* "-"??_);_(@_)</c:formatCode>
                <c:ptCount val="1"/>
                <c:pt idx="0">
                  <c:v>6.14</c:v>
                </c:pt>
              </c:numCache>
            </c:numRef>
          </c:val>
        </c:ser>
        <c:ser>
          <c:idx val="7"/>
          <c:order val="3"/>
          <c:tx>
            <c:strRef>
              <c:f>'GDP Growth'!$A$10</c:f>
              <c:strCache>
                <c:ptCount val="1"/>
                <c:pt idx="0">
                  <c:v>Bhutan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Growth'!$L$1:$L$2</c:f>
              <c:strCache>
                <c:ptCount val="1"/>
                <c:pt idx="0">
                  <c:v>2011-15
(5 years ave.)</c:v>
                </c:pt>
              </c:strCache>
            </c:strRef>
          </c:cat>
          <c:val>
            <c:numRef>
              <c:f>'GDP Growth'!$L$10</c:f>
              <c:numCache>
                <c:formatCode>_(* #,##0.0_);_(* \(#,##0.0\);_(* "-"??_);_(@_)</c:formatCode>
                <c:ptCount val="1"/>
                <c:pt idx="0">
                  <c:v>5.48</c:v>
                </c:pt>
              </c:numCache>
            </c:numRef>
          </c:val>
        </c:ser>
        <c:ser>
          <c:idx val="6"/>
          <c:order val="4"/>
          <c:tx>
            <c:strRef>
              <c:f>'GDP Growth'!$A$9</c:f>
              <c:strCache>
                <c:ptCount val="1"/>
                <c:pt idx="0">
                  <c:v>Maldives</c:v>
                </c:pt>
              </c:strCache>
            </c:strRef>
          </c:tx>
          <c:spPr>
            <a:solidFill>
              <a:srgbClr val="888B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Growth'!$L$1:$L$2</c:f>
              <c:strCache>
                <c:ptCount val="1"/>
                <c:pt idx="0">
                  <c:v>2011-15
(5 years ave.)</c:v>
                </c:pt>
              </c:strCache>
            </c:strRef>
          </c:cat>
          <c:val>
            <c:numRef>
              <c:f>'GDP Growth'!$L$9</c:f>
              <c:numCache>
                <c:formatCode>_(* #,##0.0_);_(* \(#,##0.0\);_(* "-"??_);_(@_)</c:formatCode>
                <c:ptCount val="1"/>
                <c:pt idx="0">
                  <c:v>5.3599999999999994</c:v>
                </c:pt>
              </c:numCache>
            </c:numRef>
          </c:val>
        </c:ser>
        <c:ser>
          <c:idx val="1"/>
          <c:order val="5"/>
          <c:tx>
            <c:strRef>
              <c:f>'GDP Growth'!$A$4</c:f>
              <c:strCache>
                <c:ptCount val="1"/>
                <c:pt idx="0">
                  <c:v>Pakistan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Growth'!$L$1:$L$2</c:f>
              <c:strCache>
                <c:ptCount val="1"/>
                <c:pt idx="0">
                  <c:v>2011-15
(5 years ave.)</c:v>
                </c:pt>
              </c:strCache>
            </c:strRef>
          </c:cat>
          <c:val>
            <c:numRef>
              <c:f>'GDP Growth'!$L$4</c:f>
              <c:numCache>
                <c:formatCode>_(* #,##0.0_);_(* \(#,##0.0\);_(* "-"??_);_(@_)</c:formatCode>
                <c:ptCount val="1"/>
                <c:pt idx="0">
                  <c:v>4.16</c:v>
                </c:pt>
              </c:numCache>
            </c:numRef>
          </c:val>
        </c:ser>
        <c:ser>
          <c:idx val="4"/>
          <c:order val="6"/>
          <c:tx>
            <c:strRef>
              <c:f>'GDP Growth'!$A$7</c:f>
              <c:strCache>
                <c:ptCount val="1"/>
                <c:pt idx="0">
                  <c:v>Nepal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'GDP Growth'!$L$1:$L$2</c:f>
              <c:strCache>
                <c:ptCount val="1"/>
                <c:pt idx="0">
                  <c:v>2011-15
(5 years ave.)</c:v>
                </c:pt>
              </c:strCache>
            </c:strRef>
          </c:cat>
          <c:val>
            <c:numRef>
              <c:f>'GDP Growth'!$L$7</c:f>
              <c:numCache>
                <c:formatCode>_(* #,##0.0_);_(* \(#,##0.0\);_(* "-"??_);_(@_)</c:formatCode>
                <c:ptCount val="1"/>
                <c:pt idx="0">
                  <c:v>4.22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80"/>
        <c:axId val="386395456"/>
        <c:axId val="386395848"/>
        <c:extLst>
          <c:ext xmlns:c15="http://schemas.microsoft.com/office/drawing/2012/chart" uri="{02D57815-91ED-43cb-92C2-25804820EDAC}">
            <c15:filteredBarSeries>
              <c15:ser>
                <c:idx val="5"/>
                <c:order val="7"/>
                <c:tx>
                  <c:strRef>
                    <c:extLst>
                      <c:ext uri="{02D57815-91ED-43cb-92C2-25804820EDAC}">
                        <c15:formulaRef>
                          <c15:sqref>'GDP Growth'!$A$8</c15:sqref>
                        </c15:formulaRef>
                      </c:ext>
                    </c:extLst>
                    <c:strCache>
                      <c:ptCount val="1"/>
                      <c:pt idx="0">
                        <c:v>Afghanistan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'GDP Growth'!$L$1:$L$2</c15:sqref>
                        </c15:formulaRef>
                      </c:ext>
                    </c:extLst>
                    <c:strCache>
                      <c:ptCount val="1"/>
                      <c:pt idx="0">
                        <c:v>2011-15
(5 years ave.)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'GDP Growth'!$L$8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1"/>
                      <c:pt idx="0">
                        <c:v>5.14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863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6395848"/>
        <c:crosses val="autoZero"/>
        <c:auto val="1"/>
        <c:lblAlgn val="ctr"/>
        <c:lblOffset val="100"/>
        <c:noMultiLvlLbl val="0"/>
      </c:catAx>
      <c:valAx>
        <c:axId val="38639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 dirty="0"/>
                  <a:t>% </a:t>
                </a:r>
                <a:r>
                  <a:rPr lang="en-US" b="1" dirty="0" smtClean="0"/>
                  <a:t>Annual</a:t>
                </a:r>
                <a:endParaRPr lang="en-US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6395456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Account Balance'!$A$3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DA1F28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'Current Account Balance'!$B$2:$J$2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'Current Account Balance'!$B$3:$J$3</c:f>
              <c:numCache>
                <c:formatCode>_(* #,##0.0_);_(* \(#,##0.0\);_(* "-"??_);_(@_)</c:formatCode>
                <c:ptCount val="4"/>
                <c:pt idx="0">
                  <c:v>-4.8</c:v>
                </c:pt>
                <c:pt idx="1">
                  <c:v>-1.7</c:v>
                </c:pt>
                <c:pt idx="2">
                  <c:v>-1.3</c:v>
                </c:pt>
                <c:pt idx="3">
                  <c:v>-1.4</c:v>
                </c:pt>
              </c:numCache>
            </c:numRef>
          </c:val>
        </c:ser>
        <c:ser>
          <c:idx val="1"/>
          <c:order val="1"/>
          <c:tx>
            <c:strRef>
              <c:f>'Current Account Balance'!$A$4</c:f>
              <c:strCache>
                <c:ptCount val="1"/>
                <c:pt idx="0">
                  <c:v>Pakistan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'Current Account Balance'!$B$2:$J$2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'Current Account Balance'!$B$4:$J$4</c:f>
              <c:numCache>
                <c:formatCode>_(* #,##0.0_);_(* \(#,##0.0\);_(* "-"??_);_(@_)</c:formatCode>
                <c:ptCount val="4"/>
                <c:pt idx="0">
                  <c:v>-2.1</c:v>
                </c:pt>
                <c:pt idx="1">
                  <c:v>-1.1000000000000001</c:v>
                </c:pt>
                <c:pt idx="2">
                  <c:v>-1.3</c:v>
                </c:pt>
                <c:pt idx="3">
                  <c:v>-0.8</c:v>
                </c:pt>
              </c:numCache>
            </c:numRef>
          </c:val>
        </c:ser>
        <c:ser>
          <c:idx val="2"/>
          <c:order val="2"/>
          <c:tx>
            <c:strRef>
              <c:f>'Current Account Balance'!$A$5</c:f>
              <c:strCache>
                <c:ptCount val="1"/>
                <c:pt idx="0">
                  <c:v>Sri Lanka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'Current Account Balance'!$B$2:$J$2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'Current Account Balance'!$B$5:$J$5</c:f>
              <c:numCache>
                <c:formatCode>_(* #,##0.0_);_(* \(#,##0.0\);_(* "-"??_);_(@_)</c:formatCode>
                <c:ptCount val="4"/>
                <c:pt idx="0">
                  <c:v>-5.8</c:v>
                </c:pt>
                <c:pt idx="1">
                  <c:v>-3.4</c:v>
                </c:pt>
                <c:pt idx="2">
                  <c:v>-2.6</c:v>
                </c:pt>
                <c:pt idx="3">
                  <c:v>-3.2</c:v>
                </c:pt>
              </c:numCache>
            </c:numRef>
          </c:val>
        </c:ser>
        <c:ser>
          <c:idx val="3"/>
          <c:order val="3"/>
          <c:tx>
            <c:strRef>
              <c:f>'Current Account Balance'!$A$6</c:f>
              <c:strCache>
                <c:ptCount val="1"/>
                <c:pt idx="0">
                  <c:v>Bangladesh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'Current Account Balance'!$B$2:$J$2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'Current Account Balance'!$B$6:$J$6</c:f>
              <c:numCache>
                <c:formatCode>_(* #,##0.0_);_(* \(#,##0.0\);_(* "-"??_);_(@_)</c:formatCode>
                <c:ptCount val="4"/>
                <c:pt idx="0">
                  <c:v>-0.3</c:v>
                </c:pt>
                <c:pt idx="1">
                  <c:v>1.6</c:v>
                </c:pt>
                <c:pt idx="2">
                  <c:v>0.8</c:v>
                </c:pt>
                <c:pt idx="3">
                  <c:v>-0.8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396632"/>
        <c:axId val="386397024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'Current Account Balance'!$A$7</c15:sqref>
                        </c15:formulaRef>
                      </c:ext>
                    </c:extLst>
                    <c:strCache>
                      <c:ptCount val="1"/>
                      <c:pt idx="0">
                        <c:v>Nepal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'Current Account Balance'!$B$2:$J$2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'Current Account Balance'!$B$7:$J$7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4"/>
                      <c:pt idx="0">
                        <c:v>5.4</c:v>
                      </c:pt>
                      <c:pt idx="1">
                        <c:v>4</c:v>
                      </c:pt>
                      <c:pt idx="2">
                        <c:v>5.5</c:v>
                      </c:pt>
                      <c:pt idx="3">
                        <c:v>5.7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'Current Account Balance'!$A$8</c15:sqref>
                        </c15:formulaRef>
                      </c:ext>
                    </c:extLst>
                    <c:strCache>
                      <c:ptCount val="1"/>
                      <c:pt idx="0">
                        <c:v>Afghanistan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'Current Account Balance'!$B$2:$J$2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'Current Account Balance'!$B$8:$J$8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4"/>
                      <c:pt idx="0">
                        <c:v>6.2</c:v>
                      </c:pt>
                      <c:pt idx="1">
                        <c:v>7.4</c:v>
                      </c:pt>
                      <c:pt idx="2">
                        <c:v>6.1</c:v>
                      </c:pt>
                      <c:pt idx="3">
                        <c:v>4.5999999999999996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'Current Account Balance'!$A$9</c15:sqref>
                        </c15:formulaRef>
                      </c:ext>
                    </c:extLst>
                    <c:strCache>
                      <c:ptCount val="1"/>
                      <c:pt idx="0">
                        <c:v>Maldives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'Current Account Balance'!$B$2:$J$2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'Current Account Balance'!$B$9:$J$9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4"/>
                      <c:pt idx="0">
                        <c:v>-7.4</c:v>
                      </c:pt>
                      <c:pt idx="1">
                        <c:v>-4.4000000000000004</c:v>
                      </c:pt>
                      <c:pt idx="2">
                        <c:v>-6.3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'Current Account Balance'!$A$10</c15:sqref>
                        </c15:formulaRef>
                      </c:ext>
                    </c:extLst>
                    <c:strCache>
                      <c:ptCount val="1"/>
                      <c:pt idx="0">
                        <c:v>Bhutan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'Current Account Balance'!$B$2:$J$2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'Current Account Balance'!$B$10:$J$10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4"/>
                      <c:pt idx="0">
                        <c:v>-23.5</c:v>
                      </c:pt>
                      <c:pt idx="1">
                        <c:v>-25.3</c:v>
                      </c:pt>
                      <c:pt idx="2">
                        <c:v>-26.3</c:v>
                      </c:pt>
                      <c:pt idx="3">
                        <c:v>-26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8639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6397024"/>
        <c:crosses val="autoZero"/>
        <c:auto val="1"/>
        <c:lblAlgn val="ctr"/>
        <c:lblOffset val="100"/>
        <c:noMultiLvlLbl val="0"/>
      </c:catAx>
      <c:valAx>
        <c:axId val="38639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% of GDP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6396632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/>
              <a:t>Remittances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Remittances!$A$4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DA1F28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Remittances!$C$3:$G$3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Remittances!$C$4:$G$4</c:f>
              <c:numCache>
                <c:formatCode>_(* #,##0.0_);_(* \(#,##0.0\);_(* "-"??_);_(@_)</c:formatCode>
                <c:ptCount val="5"/>
                <c:pt idx="0">
                  <c:v>8.6904636240092472</c:v>
                </c:pt>
                <c:pt idx="1">
                  <c:v>16.86447661414643</c:v>
                </c:pt>
                <c:pt idx="2">
                  <c:v>10.114457450665149</c:v>
                </c:pt>
                <c:pt idx="3">
                  <c:v>1.6707851746257774</c:v>
                </c:pt>
                <c:pt idx="4">
                  <c:v>0.59779876035972457</c:v>
                </c:pt>
              </c:numCache>
            </c:numRef>
          </c:val>
        </c:ser>
        <c:ser>
          <c:idx val="1"/>
          <c:order val="1"/>
          <c:tx>
            <c:strRef>
              <c:f>Remittances!$A$5</c:f>
              <c:strCache>
                <c:ptCount val="1"/>
                <c:pt idx="0">
                  <c:v>Pakistan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Remittances!$C$3:$G$3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Remittances!$C$5:$G$5</c:f>
              <c:numCache>
                <c:formatCode>_(* #,##0.0_);_(* \(#,##0.0\);_(* "-"??_);_(@_)</c:formatCode>
                <c:ptCount val="5"/>
                <c:pt idx="0">
                  <c:v>11.162097051737984</c:v>
                </c:pt>
                <c:pt idx="1">
                  <c:v>26.553147574819391</c:v>
                </c:pt>
                <c:pt idx="2">
                  <c:v>14.221642338742569</c:v>
                </c:pt>
                <c:pt idx="3">
                  <c:v>4.4406368244449101</c:v>
                </c:pt>
                <c:pt idx="4">
                  <c:v>16.658691639893352</c:v>
                </c:pt>
              </c:numCache>
            </c:numRef>
          </c:val>
        </c:ser>
        <c:ser>
          <c:idx val="2"/>
          <c:order val="2"/>
          <c:tx>
            <c:strRef>
              <c:f>Remittances!$A$6</c:f>
              <c:strCache>
                <c:ptCount val="1"/>
                <c:pt idx="0">
                  <c:v>Sri Lanka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Remittances!$C$3:$G$3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Remittances!$C$6:$G$6</c:f>
              <c:numCache>
                <c:formatCode>_(* #,##0.0_);_(* \(#,##0.0\);_(* "-"??_);_(@_)</c:formatCode>
                <c:ptCount val="5"/>
                <c:pt idx="0">
                  <c:v>23.569095213834036</c:v>
                </c:pt>
                <c:pt idx="1">
                  <c:v>24.978111289238992</c:v>
                </c:pt>
                <c:pt idx="2">
                  <c:v>16.428113362383144</c:v>
                </c:pt>
                <c:pt idx="3">
                  <c:v>7.0444306494593656</c:v>
                </c:pt>
                <c:pt idx="4">
                  <c:v>9.5627853778063496</c:v>
                </c:pt>
              </c:numCache>
            </c:numRef>
          </c:val>
        </c:ser>
        <c:ser>
          <c:idx val="3"/>
          <c:order val="3"/>
          <c:tx>
            <c:strRef>
              <c:f>Remittances!$A$7</c:f>
              <c:strCache>
                <c:ptCount val="1"/>
                <c:pt idx="0">
                  <c:v>Bangladesh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Remittances!$C$3:$G$3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Remittances!$C$7:$G$7</c:f>
              <c:numCache>
                <c:formatCode>_(* #,##0.0_);_(* \(#,##0.0\);_(* "-"??_);_(@_)</c:formatCode>
                <c:ptCount val="5"/>
                <c:pt idx="0">
                  <c:v>3.132491980204688</c:v>
                </c:pt>
                <c:pt idx="1">
                  <c:v>11.251960882538746</c:v>
                </c:pt>
                <c:pt idx="2">
                  <c:v>16.970768204076457</c:v>
                </c:pt>
                <c:pt idx="3">
                  <c:v>-1.7895162101692064</c:v>
                </c:pt>
                <c:pt idx="4">
                  <c:v>8.047070859198314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804992"/>
        <c:axId val="452805384"/>
      </c:barChart>
      <c:lineChart>
        <c:grouping val="standard"/>
        <c:varyColors val="0"/>
        <c:ser>
          <c:idx val="4"/>
          <c:order val="4"/>
          <c:tx>
            <c:strRef>
              <c:f>Remittances!$A$16</c:f>
              <c:strCache>
                <c:ptCount val="1"/>
                <c:pt idx="0">
                  <c:v>South Asia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5400" cap="rnd">
                <a:solidFill>
                  <a:srgbClr val="7030A0"/>
                </a:solidFill>
                <a:round/>
              </a:ln>
              <a:effectLst/>
            </c:spPr>
          </c:dPt>
          <c:cat>
            <c:numRef>
              <c:f>Remittances!$C$3:$G$3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Remittances!$C$16:$G$16</c:f>
              <c:numCache>
                <c:formatCode>_(* #,##0.0_);_(* \(#,##0.0\);_(* "-"??_);_(@_)</c:formatCode>
                <c:ptCount val="5"/>
                <c:pt idx="0">
                  <c:v>9.3932293621498566</c:v>
                </c:pt>
                <c:pt idx="1">
                  <c:v>17.61933872341903</c:v>
                </c:pt>
                <c:pt idx="2">
                  <c:v>12.04469206726948</c:v>
                </c:pt>
                <c:pt idx="3">
                  <c:v>2.5858914101557273</c:v>
                </c:pt>
                <c:pt idx="4">
                  <c:v>4.2619880998917337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804992"/>
        <c:axId val="452805384"/>
      </c:lineChart>
      <c:catAx>
        <c:axId val="45280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452805384"/>
        <c:crosses val="autoZero"/>
        <c:auto val="1"/>
        <c:lblAlgn val="ctr"/>
        <c:lblOffset val="100"/>
        <c:noMultiLvlLbl val="0"/>
      </c:catAx>
      <c:valAx>
        <c:axId val="452805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Annual Growth,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4528049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in Microsoft PowerPoint]Financial Flows'!$A$12</c:f>
              <c:strCache>
                <c:ptCount val="1"/>
                <c:pt idx="0">
                  <c:v>East Asia and Pacific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'[Chart in Microsoft PowerPoint]Financial Flows'!$E$3:$I$3</c:f>
              <c:numCache>
                <c:formatCode>General</c:formatCode>
                <c:ptCount val="1"/>
                <c:pt idx="0">
                  <c:v>2014</c:v>
                </c:pt>
              </c:numCache>
              <c:extLst/>
            </c:numRef>
          </c:cat>
          <c:val>
            <c:numRef>
              <c:f>'[Chart in Microsoft PowerPoint]Financial Flows'!$E$12:$I$12</c:f>
              <c:numCache>
                <c:formatCode>_(* #,##0.0_);_(* \(#,##0.0\);_(* "-"??_);_(@_)</c:formatCode>
                <c:ptCount val="1"/>
                <c:pt idx="0">
                  <c:v>2.7790278267459914</c:v>
                </c:pt>
              </c:numCache>
              <c:extLst/>
            </c:numRef>
          </c:val>
        </c:ser>
        <c:ser>
          <c:idx val="1"/>
          <c:order val="1"/>
          <c:tx>
            <c:strRef>
              <c:f>'[Chart in Microsoft PowerPoint]Financial Flows'!$A$13</c:f>
              <c:strCache>
                <c:ptCount val="1"/>
                <c:pt idx="0">
                  <c:v>Europe and Central Asia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'[Chart in Microsoft PowerPoint]Financial Flows'!$E$3:$I$3</c:f>
              <c:numCache>
                <c:formatCode>General</c:formatCode>
                <c:ptCount val="1"/>
                <c:pt idx="0">
                  <c:v>2014</c:v>
                </c:pt>
              </c:numCache>
              <c:extLst/>
            </c:numRef>
          </c:cat>
          <c:val>
            <c:numRef>
              <c:f>'[Chart in Microsoft PowerPoint]Financial Flows'!$E$13:$I$13</c:f>
              <c:numCache>
                <c:formatCode>_(* #,##0.0_);_(* \(#,##0.0\);_(* "-"??_);_(@_)</c:formatCode>
                <c:ptCount val="1"/>
                <c:pt idx="0">
                  <c:v>1.7069073416137168</c:v>
                </c:pt>
              </c:numCache>
              <c:extLst/>
            </c:numRef>
          </c:val>
        </c:ser>
        <c:ser>
          <c:idx val="2"/>
          <c:order val="2"/>
          <c:tx>
            <c:strRef>
              <c:f>'[Chart in Microsoft PowerPoint]Financial Flows'!$A$14</c:f>
              <c:strCache>
                <c:ptCount val="1"/>
                <c:pt idx="0">
                  <c:v>Latin America and the Caribbean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'[Chart in Microsoft PowerPoint]Financial Flows'!$E$3:$I$3</c:f>
              <c:numCache>
                <c:formatCode>General</c:formatCode>
                <c:ptCount val="1"/>
                <c:pt idx="0">
                  <c:v>2014</c:v>
                </c:pt>
              </c:numCache>
              <c:extLst/>
            </c:numRef>
          </c:cat>
          <c:val>
            <c:numRef>
              <c:f>'[Chart in Microsoft PowerPoint]Financial Flows'!$E$14:$I$14</c:f>
              <c:numCache>
                <c:formatCode>_(* #,##0.0_);_(* \(#,##0.0\);_(* "-"??_);_(@_)</c:formatCode>
                <c:ptCount val="1"/>
                <c:pt idx="0">
                  <c:v>2.5879424351625548</c:v>
                </c:pt>
              </c:numCache>
              <c:extLst/>
            </c:numRef>
          </c:val>
        </c:ser>
        <c:ser>
          <c:idx val="3"/>
          <c:order val="3"/>
          <c:tx>
            <c:strRef>
              <c:f>'[Chart in Microsoft PowerPoint]Financial Flows'!$A$15</c:f>
              <c:strCache>
                <c:ptCount val="1"/>
                <c:pt idx="0">
                  <c:v>Middle East and North Africa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'[Chart in Microsoft PowerPoint]Financial Flows'!$E$3:$I$3</c:f>
              <c:numCache>
                <c:formatCode>General</c:formatCode>
                <c:ptCount val="1"/>
                <c:pt idx="0">
                  <c:v>2014</c:v>
                </c:pt>
              </c:numCache>
              <c:extLst/>
            </c:numRef>
          </c:cat>
          <c:val>
            <c:numRef>
              <c:f>'[Chart in Microsoft PowerPoint]Financial Flows'!$E$15:$I$15</c:f>
              <c:numCache>
                <c:formatCode>_(* #,##0.0_);_(* \(#,##0.0\);_(* "-"??_);_(@_)</c:formatCode>
                <c:ptCount val="1"/>
                <c:pt idx="0">
                  <c:v>1.5787543873864762</c:v>
                </c:pt>
              </c:numCache>
              <c:extLst/>
            </c:numRef>
          </c:val>
        </c:ser>
        <c:ser>
          <c:idx val="4"/>
          <c:order val="4"/>
          <c:tx>
            <c:strRef>
              <c:f>'[Chart in Microsoft PowerPoint]Financial Flows'!$A$16</c:f>
              <c:strCache>
                <c:ptCount val="1"/>
                <c:pt idx="0">
                  <c:v>South Asia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'[Chart in Microsoft PowerPoint]Financial Flows'!$E$3:$I$3</c:f>
              <c:numCache>
                <c:formatCode>General</c:formatCode>
                <c:ptCount val="1"/>
                <c:pt idx="0">
                  <c:v>2014</c:v>
                </c:pt>
              </c:numCache>
              <c:extLst/>
            </c:numRef>
          </c:cat>
          <c:val>
            <c:numRef>
              <c:f>'[Chart in Microsoft PowerPoint]Financial Flows'!$E$16:$I$16</c:f>
              <c:numCache>
                <c:formatCode>_(* #,##0.0_);_(* \(#,##0.0\);_(* "-"??_);_(@_)</c:formatCode>
                <c:ptCount val="1"/>
                <c:pt idx="0">
                  <c:v>1.1362682707065397</c:v>
                </c:pt>
              </c:numCache>
              <c:extLst/>
            </c:numRef>
          </c:val>
        </c:ser>
        <c:ser>
          <c:idx val="5"/>
          <c:order val="5"/>
          <c:tx>
            <c:strRef>
              <c:f>'[Chart in Microsoft PowerPoint]Financial Flows'!$A$17</c:f>
              <c:strCache>
                <c:ptCount val="1"/>
                <c:pt idx="0">
                  <c:v>Sub-Saharan Africa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'[Chart in Microsoft PowerPoint]Financial Flows'!$E$3:$I$3</c:f>
              <c:numCache>
                <c:formatCode>General</c:formatCode>
                <c:ptCount val="1"/>
                <c:pt idx="0">
                  <c:v>2014</c:v>
                </c:pt>
              </c:numCache>
              <c:extLst/>
            </c:numRef>
          </c:cat>
          <c:val>
            <c:numRef>
              <c:f>'[Chart in Microsoft PowerPoint]Financial Flows'!$E$17:$I$17</c:f>
              <c:numCache>
                <c:formatCode>_(* #,##0.0_);_(* \(#,##0.0\);_(* "-"??_);_(@_)</c:formatCode>
                <c:ptCount val="1"/>
                <c:pt idx="0">
                  <c:v>2.620737583512649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0347312"/>
        <c:axId val="380347704"/>
      </c:barChart>
      <c:catAx>
        <c:axId val="38034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0347704"/>
        <c:crosses val="autoZero"/>
        <c:auto val="1"/>
        <c:lblAlgn val="ctr"/>
        <c:lblOffset val="100"/>
        <c:noMultiLvlLbl val="0"/>
      </c:catAx>
      <c:valAx>
        <c:axId val="380347704"/>
        <c:scaling>
          <c:orientation val="minMax"/>
          <c:max val="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% of GDP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034731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'Financial Flows'!$A$4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'Financial Flows'!$B$3:$I$3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'Financial Flows'!$B$4:$I$4</c:f>
              <c:numCache>
                <c:formatCode>_(* #,##0.0_);_(* \(#,##0.0\);_(* "-"??_);_(@_)</c:formatCode>
                <c:ptCount val="5"/>
                <c:pt idx="0">
                  <c:v>0.66895293183693127</c:v>
                </c:pt>
                <c:pt idx="1">
                  <c:v>1.3013657231674496</c:v>
                </c:pt>
                <c:pt idx="2">
                  <c:v>0.84302888814959553</c:v>
                </c:pt>
                <c:pt idx="3">
                  <c:v>1.4173412597210291</c:v>
                </c:pt>
                <c:pt idx="4">
                  <c:v>1.177967583553736</c:v>
                </c:pt>
              </c:numCache>
            </c:numRef>
          </c:val>
        </c:ser>
        <c:ser>
          <c:idx val="1"/>
          <c:order val="1"/>
          <c:tx>
            <c:strRef>
              <c:f>'Financial Flows'!$A$5</c:f>
              <c:strCache>
                <c:ptCount val="1"/>
                <c:pt idx="0">
                  <c:v>Pakistan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'Financial Flows'!$B$3:$I$3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'Financial Flows'!$B$5:$I$5</c:f>
              <c:numCache>
                <c:formatCode>_(* #,##0.0_);_(* \(#,##0.0\);_(* "-"??_);_(@_)</c:formatCode>
                <c:ptCount val="5"/>
                <c:pt idx="0">
                  <c:v>1.1132602544589369</c:v>
                </c:pt>
                <c:pt idx="1">
                  <c:v>0.59133041664569252</c:v>
                </c:pt>
                <c:pt idx="2">
                  <c:v>0.34597078711495771</c:v>
                </c:pt>
                <c:pt idx="3">
                  <c:v>0.48509970617019915</c:v>
                </c:pt>
                <c:pt idx="4">
                  <c:v>0.68217662716543381</c:v>
                </c:pt>
              </c:numCache>
            </c:numRef>
          </c:val>
        </c:ser>
        <c:ser>
          <c:idx val="2"/>
          <c:order val="2"/>
          <c:tx>
            <c:strRef>
              <c:f>'Financial Flows'!$A$6</c:f>
              <c:strCache>
                <c:ptCount val="1"/>
                <c:pt idx="0">
                  <c:v>Sri Lanka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'Financial Flows'!$B$3:$I$3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'Financial Flows'!$B$6:$I$6</c:f>
              <c:numCache>
                <c:formatCode>_(* #,##0.0_);_(* \(#,##0.0\);_(* "-"??_);_(@_)</c:formatCode>
                <c:ptCount val="5"/>
                <c:pt idx="0">
                  <c:v>0.76695110547436784</c:v>
                </c:pt>
                <c:pt idx="1">
                  <c:v>1.3721588438676047</c:v>
                </c:pt>
                <c:pt idx="2">
                  <c:v>1.2817978284665934</c:v>
                </c:pt>
                <c:pt idx="3">
                  <c:v>1.1672544377442575</c:v>
                </c:pt>
                <c:pt idx="4">
                  <c:v>1.1131477700304249</c:v>
                </c:pt>
              </c:numCache>
            </c:numRef>
          </c:val>
        </c:ser>
        <c:ser>
          <c:idx val="3"/>
          <c:order val="3"/>
          <c:tx>
            <c:strRef>
              <c:f>'Financial Flows'!$A$7</c:f>
              <c:strCache>
                <c:ptCount val="1"/>
                <c:pt idx="0">
                  <c:v>Bangladesh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'Financial Flows'!$B$3:$I$3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'Financial Flows'!$B$7:$I$7</c:f>
              <c:numCache>
                <c:formatCode>_(* #,##0.0_);_(* \(#,##0.0\);_(* "-"??_);_(@_)</c:formatCode>
                <c:ptCount val="5"/>
                <c:pt idx="0">
                  <c:v>1.0660824924152044</c:v>
                </c:pt>
                <c:pt idx="1">
                  <c:v>0.98063110215200389</c:v>
                </c:pt>
                <c:pt idx="2">
                  <c:v>1.1866248974571476</c:v>
                </c:pt>
                <c:pt idx="3">
                  <c:v>1.2669265501129963</c:v>
                </c:pt>
                <c:pt idx="4">
                  <c:v>1.4419017705075772</c:v>
                </c:pt>
              </c:numCache>
            </c:numRef>
          </c:val>
        </c:ser>
        <c:ser>
          <c:idx val="4"/>
          <c:order val="4"/>
          <c:tx>
            <c:strRef>
              <c:f>'Financial Flows'!$A$8</c:f>
              <c:strCache>
                <c:ptCount val="1"/>
                <c:pt idx="0">
                  <c:v>Nepal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'Financial Flows'!$B$3:$I$3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'Financial Flows'!$B$8:$I$8</c:f>
              <c:numCache>
                <c:formatCode>_(* #,##0.0_);_(* \(#,##0.0\);_(* "-"??_);_(@_)</c:formatCode>
                <c:ptCount val="5"/>
                <c:pt idx="0">
                  <c:v>0.54829466588794618</c:v>
                </c:pt>
                <c:pt idx="1">
                  <c:v>0.49711469272641207</c:v>
                </c:pt>
                <c:pt idx="2">
                  <c:v>0.48800646877514547</c:v>
                </c:pt>
                <c:pt idx="3">
                  <c:v>0.38526459164017335</c:v>
                </c:pt>
                <c:pt idx="4">
                  <c:v>2.9490009287125654E-2</c:v>
                </c:pt>
              </c:numCache>
            </c:numRef>
          </c:val>
        </c:ser>
        <c:ser>
          <c:idx val="5"/>
          <c:order val="5"/>
          <c:tx>
            <c:strRef>
              <c:f>'Financial Flows'!$A$9</c:f>
              <c:strCache>
                <c:ptCount val="1"/>
                <c:pt idx="0">
                  <c:v>Afghanistan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'Financial Flows'!$B$3:$I$3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'Financial Flows'!$B$9:$I$9</c:f>
              <c:numCache>
                <c:formatCode>_(* #,##0.0_);_(* \(#,##0.0\);_(* "-"??_);_(@_)</c:formatCode>
                <c:ptCount val="5"/>
                <c:pt idx="0">
                  <c:v>0.34009681263577646</c:v>
                </c:pt>
                <c:pt idx="1">
                  <c:v>0.32136126414795574</c:v>
                </c:pt>
                <c:pt idx="2">
                  <c:v>0.29959210169275874</c:v>
                </c:pt>
                <c:pt idx="3">
                  <c:v>0.1938697099540917</c:v>
                </c:pt>
                <c:pt idx="4">
                  <c:v>0.24331511021409105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104576"/>
        <c:axId val="382104968"/>
      </c:barChart>
      <c:catAx>
        <c:axId val="38210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2104968"/>
        <c:crosses val="autoZero"/>
        <c:auto val="1"/>
        <c:lblAlgn val="ctr"/>
        <c:lblOffset val="100"/>
        <c:noMultiLvlLbl val="0"/>
      </c:catAx>
      <c:valAx>
        <c:axId val="382104968"/>
        <c:scaling>
          <c:orientation val="minMax"/>
          <c:max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% of GDP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210457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Revenues!$A$3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Revenues!$F$2:$J$2</c:f>
              <c:numCache>
                <c:formatCode>0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Revenues!$F$3:$J$3</c:f>
              <c:numCache>
                <c:formatCode>_(* #,##0.0_);_(* \(#,##0.0\);_(* "-"??_);_(@_)</c:formatCode>
                <c:ptCount val="5"/>
                <c:pt idx="0">
                  <c:v>8.8927006361848857</c:v>
                </c:pt>
                <c:pt idx="1">
                  <c:v>8.6879981725670259</c:v>
                </c:pt>
                <c:pt idx="2">
                  <c:v>8.9300440595184316</c:v>
                </c:pt>
                <c:pt idx="3">
                  <c:v>9.022459003469379</c:v>
                </c:pt>
                <c:pt idx="4">
                  <c:v>9.0451333594078349</c:v>
                </c:pt>
              </c:numCache>
            </c:numRef>
          </c:val>
        </c:ser>
        <c:ser>
          <c:idx val="1"/>
          <c:order val="1"/>
          <c:tx>
            <c:strRef>
              <c:f>Revenues!$A$4</c:f>
              <c:strCache>
                <c:ptCount val="1"/>
                <c:pt idx="0">
                  <c:v>Pakistan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Revenues!$F$2:$J$2</c:f>
              <c:numCache>
                <c:formatCode>0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Revenues!$F$4:$J$4</c:f>
              <c:numCache>
                <c:formatCode>_(* #,##0.0_);_(* \(#,##0.0\);_(* "-"??_);_(@_)</c:formatCode>
                <c:ptCount val="5"/>
                <c:pt idx="0">
                  <c:v>12.4</c:v>
                </c:pt>
                <c:pt idx="1">
                  <c:v>12.8</c:v>
                </c:pt>
                <c:pt idx="2">
                  <c:v>13.3</c:v>
                </c:pt>
                <c:pt idx="3">
                  <c:v>14.5</c:v>
                </c:pt>
                <c:pt idx="4">
                  <c:v>14.4</c:v>
                </c:pt>
              </c:numCache>
            </c:numRef>
          </c:val>
        </c:ser>
        <c:ser>
          <c:idx val="2"/>
          <c:order val="2"/>
          <c:tx>
            <c:strRef>
              <c:f>Revenues!$A$5</c:f>
              <c:strCache>
                <c:ptCount val="1"/>
                <c:pt idx="0">
                  <c:v>Sri Lanka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Revenues!$F$2:$J$2</c:f>
              <c:numCache>
                <c:formatCode>0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Revenues!$F$5:$J$5</c:f>
              <c:numCache>
                <c:formatCode>_(* #,##0.0_);_(* \(#,##0.0\);_(* "-"??_);_(@_)</c:formatCode>
                <c:ptCount val="5"/>
                <c:pt idx="0">
                  <c:v>13.406954658084993</c:v>
                </c:pt>
                <c:pt idx="1">
                  <c:v>12.040815508564878</c:v>
                </c:pt>
                <c:pt idx="2">
                  <c:v>11.858121963785713</c:v>
                </c:pt>
                <c:pt idx="3">
                  <c:v>11.613434320732646</c:v>
                </c:pt>
              </c:numCache>
            </c:numRef>
          </c:val>
        </c:ser>
        <c:ser>
          <c:idx val="3"/>
          <c:order val="3"/>
          <c:tx>
            <c:strRef>
              <c:f>Revenues!$A$6</c:f>
              <c:strCache>
                <c:ptCount val="1"/>
                <c:pt idx="0">
                  <c:v>Bangladesh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Revenues!$F$2:$J$2</c:f>
              <c:numCache>
                <c:formatCode>0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Revenues!$F$6:$J$6</c:f>
              <c:numCache>
                <c:formatCode>_(* #,##0.0_);_(* \(#,##0.0\);_(* "-"??_);_(@_)</c:formatCode>
                <c:ptCount val="5"/>
                <c:pt idx="0">
                  <c:v>10.1</c:v>
                </c:pt>
                <c:pt idx="1">
                  <c:v>10.8</c:v>
                </c:pt>
                <c:pt idx="2">
                  <c:v>10.7</c:v>
                </c:pt>
                <c:pt idx="3">
                  <c:v>10.4</c:v>
                </c:pt>
                <c:pt idx="4">
                  <c:v>9.6</c:v>
                </c:pt>
              </c:numCache>
            </c:numRef>
          </c:val>
        </c:ser>
        <c:ser>
          <c:idx val="4"/>
          <c:order val="4"/>
          <c:tx>
            <c:strRef>
              <c:f>Revenues!$A$8</c:f>
              <c:strCache>
                <c:ptCount val="1"/>
                <c:pt idx="0">
                  <c:v>Afghanistan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Revenues!$F$2:$J$2</c:f>
              <c:numCache>
                <c:formatCode>0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Revenues!$F$8:$J$8</c:f>
              <c:numCache>
                <c:formatCode>_(* #,##0.0_);_(* \(#,##0.0\);_(* "-"??_);_(@_)</c:formatCode>
                <c:ptCount val="5"/>
                <c:pt idx="0">
                  <c:v>11.607323959474774</c:v>
                </c:pt>
                <c:pt idx="1">
                  <c:v>10.264690288777107</c:v>
                </c:pt>
                <c:pt idx="2">
                  <c:v>9.6515640787719565</c:v>
                </c:pt>
                <c:pt idx="3">
                  <c:v>8.6956243022877029</c:v>
                </c:pt>
                <c:pt idx="4">
                  <c:v>10.3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806560"/>
        <c:axId val="452806952"/>
      </c:barChart>
      <c:catAx>
        <c:axId val="4528065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452806952"/>
        <c:crosses val="autoZero"/>
        <c:auto val="1"/>
        <c:lblAlgn val="ctr"/>
        <c:lblOffset val="100"/>
        <c:noMultiLvlLbl val="0"/>
      </c:catAx>
      <c:valAx>
        <c:axId val="452806952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% of GDP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4528065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5"/>
          <c:order val="0"/>
          <c:tx>
            <c:strRef>
              <c:f>'Recurrent expenditure-PAK'!$K$21</c:f>
              <c:strCache>
                <c:ptCount val="1"/>
                <c:pt idx="0">
                  <c:v>Provincial recurrent expenditures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'Recurrent expenditure-PAK'!$L$4:$P$4</c:f>
              <c:strCache>
                <c:ptCount val="5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</c:strCache>
            </c:strRef>
          </c:cat>
          <c:val>
            <c:numRef>
              <c:f>'Recurrent expenditure-PAK'!$L$21:$P$21</c:f>
              <c:numCache>
                <c:formatCode>_(* #,##0_);_(* \(#,##0\);_(* "-"??_);_(@_)</c:formatCode>
                <c:ptCount val="5"/>
                <c:pt idx="0">
                  <c:v>26.49602239419541</c:v>
                </c:pt>
                <c:pt idx="1">
                  <c:v>27.999205146531587</c:v>
                </c:pt>
                <c:pt idx="2">
                  <c:v>30.41420864147128</c:v>
                </c:pt>
                <c:pt idx="3">
                  <c:v>29.392323116097419</c:v>
                </c:pt>
                <c:pt idx="4">
                  <c:v>31.353787365712204</c:v>
                </c:pt>
              </c:numCache>
            </c:numRef>
          </c:val>
        </c:ser>
        <c:ser>
          <c:idx val="0"/>
          <c:order val="1"/>
          <c:tx>
            <c:strRef>
              <c:f>'Recurrent expenditure-PAK'!$K$16</c:f>
              <c:strCache>
                <c:ptCount val="1"/>
                <c:pt idx="0">
                  <c:v>Interest payments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'Recurrent expenditure-PAK'!$L$4:$P$4</c:f>
              <c:strCache>
                <c:ptCount val="5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</c:strCache>
            </c:strRef>
          </c:cat>
          <c:val>
            <c:numRef>
              <c:f>'Recurrent expenditure-PAK'!$L$16:$P$16</c:f>
              <c:numCache>
                <c:formatCode>_(* #,##0_);_(* \(#,##0\);_(* "-"??_);_(@_)</c:formatCode>
                <c:ptCount val="5"/>
                <c:pt idx="0">
                  <c:v>23.529546604514504</c:v>
                </c:pt>
                <c:pt idx="1">
                  <c:v>25.714146048829111</c:v>
                </c:pt>
                <c:pt idx="2">
                  <c:v>27.153586273601839</c:v>
                </c:pt>
                <c:pt idx="3">
                  <c:v>28.765888267075734</c:v>
                </c:pt>
                <c:pt idx="4">
                  <c:v>29.477533327244931</c:v>
                </c:pt>
              </c:numCache>
            </c:numRef>
          </c:val>
        </c:ser>
        <c:ser>
          <c:idx val="1"/>
          <c:order val="2"/>
          <c:tx>
            <c:strRef>
              <c:f>'Recurrent expenditure-PAK'!$K$17</c:f>
              <c:strCache>
                <c:ptCount val="1"/>
                <c:pt idx="0">
                  <c:v>Defense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'Recurrent expenditure-PAK'!$L$4:$P$4</c:f>
              <c:strCache>
                <c:ptCount val="5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</c:strCache>
            </c:strRef>
          </c:cat>
          <c:val>
            <c:numRef>
              <c:f>'Recurrent expenditure-PAK'!$L$17:$P$17</c:f>
              <c:numCache>
                <c:formatCode>_(* #,##0_);_(* \(#,##0\);_(* "-"??_);_(@_)</c:formatCode>
                <c:ptCount val="5"/>
                <c:pt idx="0">
                  <c:v>15.169478469959207</c:v>
                </c:pt>
                <c:pt idx="1">
                  <c:v>14.664872943482967</c:v>
                </c:pt>
                <c:pt idx="2">
                  <c:v>14.823501689221589</c:v>
                </c:pt>
                <c:pt idx="3">
                  <c:v>15.610756437620369</c:v>
                </c:pt>
                <c:pt idx="4">
                  <c:v>15.778618299399511</c:v>
                </c:pt>
              </c:numCache>
            </c:numRef>
          </c:val>
        </c:ser>
        <c:ser>
          <c:idx val="2"/>
          <c:order val="3"/>
          <c:tx>
            <c:strRef>
              <c:f>'Recurrent expenditure-PAK'!$K$18</c:f>
              <c:strCache>
                <c:ptCount val="1"/>
                <c:pt idx="0">
                  <c:v>Subsidies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'Recurrent expenditure-PAK'!$L$4:$P$4</c:f>
              <c:strCache>
                <c:ptCount val="5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</c:strCache>
            </c:strRef>
          </c:cat>
          <c:val>
            <c:numRef>
              <c:f>'Recurrent expenditure-PAK'!$L$18:$P$18</c:f>
              <c:numCache>
                <c:formatCode>_(* #,##0_);_(* \(#,##0\);_(* "-"??_);_(@_)</c:formatCode>
                <c:ptCount val="5"/>
                <c:pt idx="0">
                  <c:v>16.619006412644197</c:v>
                </c:pt>
                <c:pt idx="1">
                  <c:v>16.082188080032601</c:v>
                </c:pt>
                <c:pt idx="2">
                  <c:v>10.083269171226513</c:v>
                </c:pt>
                <c:pt idx="3">
                  <c:v>8.4192843708514342</c:v>
                </c:pt>
                <c:pt idx="4">
                  <c:v>5.9904496408894987</c:v>
                </c:pt>
              </c:numCache>
            </c:numRef>
          </c:val>
        </c:ser>
        <c:ser>
          <c:idx val="3"/>
          <c:order val="4"/>
          <c:tx>
            <c:strRef>
              <c:f>'Recurrent expenditure-PAK'!$K$19</c:f>
              <c:strCache>
                <c:ptCount val="1"/>
                <c:pt idx="0">
                  <c:v>Grants (other than provinces)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'Recurrent expenditure-PAK'!$L$4:$P$4</c:f>
              <c:strCache>
                <c:ptCount val="5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</c:strCache>
            </c:strRef>
          </c:cat>
          <c:val>
            <c:numRef>
              <c:f>'Recurrent expenditure-PAK'!$L$19:$P$19</c:f>
              <c:numCache>
                <c:formatCode>_(* #,##0_);_(* \(#,##0\);_(* "-"??_);_(@_)</c:formatCode>
                <c:ptCount val="5"/>
                <c:pt idx="0">
                  <c:v>8.7308776082654092</c:v>
                </c:pt>
                <c:pt idx="1">
                  <c:v>8.4171164231825308</c:v>
                </c:pt>
                <c:pt idx="2">
                  <c:v>8.3570573294132799</c:v>
                </c:pt>
                <c:pt idx="3">
                  <c:v>9.3213505534426595</c:v>
                </c:pt>
                <c:pt idx="4">
                  <c:v>9.0647936075346749</c:v>
                </c:pt>
              </c:numCache>
            </c:numRef>
          </c:val>
        </c:ser>
        <c:ser>
          <c:idx val="4"/>
          <c:order val="5"/>
          <c:tx>
            <c:strRef>
              <c:f>'Recurrent expenditure-PAK'!$K$20</c:f>
              <c:strCache>
                <c:ptCount val="1"/>
                <c:pt idx="0">
                  <c:v>Wages &amp; Pensions</c:v>
                </c:pt>
              </c:strCache>
            </c:strRef>
          </c:tx>
          <c:spPr>
            <a:solidFill>
              <a:srgbClr val="CFAFE7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1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'Recurrent expenditure-PAK'!$L$4:$P$4</c:f>
              <c:strCache>
                <c:ptCount val="5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</c:strCache>
            </c:strRef>
          </c:cat>
          <c:val>
            <c:numRef>
              <c:f>'Recurrent expenditure-PAK'!$L$20:$P$20</c:f>
              <c:numCache>
                <c:formatCode>_(* #,##0_);_(* \(#,##0\);_(* "-"??_);_(@_)</c:formatCode>
                <c:ptCount val="5"/>
                <c:pt idx="0">
                  <c:v>3.5942225187199792</c:v>
                </c:pt>
                <c:pt idx="1">
                  <c:v>4.0616202341693848</c:v>
                </c:pt>
                <c:pt idx="2">
                  <c:v>4.7303136499516389</c:v>
                </c:pt>
                <c:pt idx="3">
                  <c:v>4.5153925065362204</c:v>
                </c:pt>
                <c:pt idx="4">
                  <c:v>4.1857419160577507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2807736"/>
        <c:axId val="452808128"/>
      </c:barChart>
      <c:catAx>
        <c:axId val="452807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452808128"/>
        <c:crosses val="autoZero"/>
        <c:auto val="1"/>
        <c:lblAlgn val="ctr"/>
        <c:lblOffset val="100"/>
        <c:noMultiLvlLbl val="0"/>
      </c:catAx>
      <c:valAx>
        <c:axId val="45280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% of Recurrent Expenditure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45280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56348425196851"/>
          <c:y val="0.18076698745990083"/>
          <c:w val="0.70291347820295802"/>
          <c:h val="0.68635626275882178"/>
        </c:manualLayout>
      </c:layout>
      <c:barChart>
        <c:barDir val="col"/>
        <c:grouping val="stacked"/>
        <c:varyColors val="0"/>
        <c:ser>
          <c:idx val="0"/>
          <c:order val="0"/>
          <c:tx>
            <c:v>Domestic</c:v>
          </c:tx>
          <c:spPr>
            <a:gradFill rotWithShape="1">
              <a:gsLst>
                <a:gs pos="0">
                  <a:schemeClr val="accent1">
                    <a:shade val="15000"/>
                    <a:satMod val="180000"/>
                  </a:schemeClr>
                </a:gs>
                <a:gs pos="50000">
                  <a:schemeClr val="accent1">
                    <a:shade val="45000"/>
                    <a:satMod val="170000"/>
                  </a:schemeClr>
                </a:gs>
                <a:gs pos="70000">
                  <a:schemeClr val="accent1">
                    <a:tint val="99000"/>
                    <a:shade val="65000"/>
                    <a:satMod val="155000"/>
                  </a:schemeClr>
                </a:gs>
                <a:gs pos="100000">
                  <a:schemeClr val="accent1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cat>
            <c:strRef>
              <c:f>PD!$A$12:$A$16</c:f>
              <c:strCache>
                <c:ptCount val="5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</c:strCache>
            </c:strRef>
          </c:cat>
          <c:val>
            <c:numRef>
              <c:f>PD!$C$12:$C$16</c:f>
              <c:numCache>
                <c:formatCode>_(* #,##0.0_);_(* \(#,##0.0\);_(* "-"??_);_(@_)</c:formatCode>
                <c:ptCount val="5"/>
                <c:pt idx="0">
                  <c:v>6091.9029674134999</c:v>
                </c:pt>
                <c:pt idx="1">
                  <c:v>7724.1316071775091</c:v>
                </c:pt>
                <c:pt idx="2">
                  <c:v>9571.0690171956012</c:v>
                </c:pt>
                <c:pt idx="3">
                  <c:v>10973.730384535545</c:v>
                </c:pt>
                <c:pt idx="4">
                  <c:v>12260.318133062434</c:v>
                </c:pt>
              </c:numCache>
            </c:numRef>
          </c:val>
        </c:ser>
        <c:ser>
          <c:idx val="1"/>
          <c:order val="1"/>
          <c:tx>
            <c:v>External</c:v>
          </c:tx>
          <c:spPr>
            <a:gradFill rotWithShape="1">
              <a:gsLst>
                <a:gs pos="0">
                  <a:schemeClr val="accent2">
                    <a:shade val="15000"/>
                    <a:satMod val="180000"/>
                  </a:schemeClr>
                </a:gs>
                <a:gs pos="50000">
                  <a:schemeClr val="accent2">
                    <a:shade val="45000"/>
                    <a:satMod val="170000"/>
                  </a:schemeClr>
                </a:gs>
                <a:gs pos="70000">
                  <a:schemeClr val="accent2">
                    <a:tint val="99000"/>
                    <a:shade val="65000"/>
                    <a:satMod val="155000"/>
                  </a:schemeClr>
                </a:gs>
                <a:gs pos="100000">
                  <a:schemeClr val="accent2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crgbClr r="0" g="0" b="0">
                  <a:satMod val="300000"/>
                </a:scrgbClr>
              </a:contourClr>
            </a:sp3d>
          </c:spPr>
          <c:invertIfNegative val="0"/>
          <c:cat>
            <c:strRef>
              <c:f>PD!$A$12:$A$16</c:f>
              <c:strCache>
                <c:ptCount val="5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</c:strCache>
            </c:strRef>
          </c:cat>
          <c:val>
            <c:numRef>
              <c:f>PD!$D$12:$D$16</c:f>
              <c:numCache>
                <c:formatCode>_(* #,##0.0_);_(* \(#,##0.0\);_(* "-"??_);_(@_)</c:formatCode>
                <c:ptCount val="5"/>
                <c:pt idx="0">
                  <c:v>4873.0192980000002</c:v>
                </c:pt>
                <c:pt idx="1">
                  <c:v>5202.9714411349996</c:v>
                </c:pt>
                <c:pt idx="2">
                  <c:v>4954.4110439284996</c:v>
                </c:pt>
                <c:pt idx="3">
                  <c:v>5300.8803581849988</c:v>
                </c:pt>
                <c:pt idx="4">
                  <c:v>5437.1928954087489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100"/>
        <c:axId val="382105752"/>
        <c:axId val="382106144"/>
      </c:barChart>
      <c:lineChart>
        <c:grouping val="standard"/>
        <c:varyColors val="0"/>
        <c:ser>
          <c:idx val="2"/>
          <c:order val="2"/>
          <c:tx>
            <c:v>Public Debt to GDP (RHS)</c:v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hade val="15000"/>
                      <a:satMod val="180000"/>
                    </a:schemeClr>
                  </a:gs>
                  <a:gs pos="50000">
                    <a:schemeClr val="accent3">
                      <a:shade val="45000"/>
                      <a:satMod val="17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rgbClr r="0" g="0" b="0">
                    <a:satMod val="300000"/>
                  </a:scrgbClr>
                </a:contourClr>
              </a:sp3d>
            </c:spPr>
          </c:marker>
          <c:cat>
            <c:strRef>
              <c:f>PD!$A$12:$A$16</c:f>
              <c:strCache>
                <c:ptCount val="5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</c:strCache>
            </c:strRef>
          </c:cat>
          <c:val>
            <c:numRef>
              <c:f>PD!$H$12:$H$16</c:f>
              <c:numCache>
                <c:formatCode>0.0%</c:formatCode>
                <c:ptCount val="5"/>
                <c:pt idx="0">
                  <c:v>0.59994847275582663</c:v>
                </c:pt>
                <c:pt idx="1">
                  <c:v>0.64485586253523097</c:v>
                </c:pt>
                <c:pt idx="2">
                  <c:v>0.64906754803138178</c:v>
                </c:pt>
                <c:pt idx="3">
                  <c:v>0.64921702724253771</c:v>
                </c:pt>
                <c:pt idx="4">
                  <c:v>0.6462785091256471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106928"/>
        <c:axId val="382106536"/>
      </c:lineChart>
      <c:catAx>
        <c:axId val="38210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2106144"/>
        <c:crosses val="autoZero"/>
        <c:auto val="1"/>
        <c:lblAlgn val="ctr"/>
        <c:lblOffset val="100"/>
        <c:tickLblSkip val="1"/>
        <c:noMultiLvlLbl val="0"/>
      </c:catAx>
      <c:valAx>
        <c:axId val="382106144"/>
        <c:scaling>
          <c:orientation val="minMax"/>
          <c:max val="18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PKR billion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2105752"/>
        <c:crossesAt val="1"/>
        <c:crossBetween val="between"/>
        <c:majorUnit val="2000"/>
      </c:valAx>
      <c:valAx>
        <c:axId val="382106536"/>
        <c:scaling>
          <c:orientation val="minMax"/>
          <c:max val="0.67000000000000015"/>
          <c:min val="0.58000000000000007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382106928"/>
        <c:crosses val="max"/>
        <c:crossBetween val="between"/>
        <c:majorUnit val="2.0000000000000004E-2"/>
      </c:valAx>
      <c:catAx>
        <c:axId val="38210692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82106536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32141439725E-2"/>
          <c:y val="2.3286309325524411E-2"/>
          <c:w val="0.92291480823073924"/>
          <c:h val="7.8118729809502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0.47397</cdr:x>
      <cdr:y>0.23017</cdr:y>
    </cdr:from>
    <cdr:to>
      <cdr:x>1</cdr:x>
      <cdr:y>0.55781</cdr:y>
    </cdr:to>
    <cdr:cxnSp macro="">
      <cdr:nvCxnSpPr>
        <cdr:cNvPr id="2" name="Elbow Connector 1"/>
        <cdr:cNvCxnSpPr/>
      </cdr:nvCxnSpPr>
      <cdr:spPr>
        <a:xfrm xmlns:a="http://schemas.openxmlformats.org/drawingml/2006/main">
          <a:off x="2552241" y="1041725"/>
          <a:ext cx="2832559" cy="1482882"/>
        </a:xfrm>
        <a:prstGeom xmlns:a="http://schemas.openxmlformats.org/drawingml/2006/main" prst="bentConnector3">
          <a:avLst/>
        </a:prstGeom>
        <a:ln xmlns:a="http://schemas.openxmlformats.org/drawingml/2006/main" w="28575">
          <a:solidFill>
            <a:srgbClr val="7030A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0.26353</cdr:x>
      <cdr:y>0.36019</cdr:y>
    </cdr:from>
    <cdr:to>
      <cdr:x>0.35004</cdr:x>
      <cdr:y>0.6919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1359232" y="1394832"/>
          <a:ext cx="446209" cy="128453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0.1857</cdr:x>
      <cdr:y>0.26823</cdr:y>
    </cdr:from>
    <cdr:to>
      <cdr:x>0.51439</cdr:x>
      <cdr:y>0.3665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00264" y="1057290"/>
          <a:ext cx="1770452" cy="387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FRDLA Threshold</a:t>
          </a:r>
        </a:p>
      </cdr:txBody>
    </cdr:sp>
  </cdr:relSizeAnchor>
  <cdr:relSizeAnchor xmlns:cdr="http://schemas.openxmlformats.org/drawingml/2006/chartDrawing">
    <cdr:from>
      <cdr:x>0.24521</cdr:x>
      <cdr:y>0.71607</cdr:y>
    </cdr:from>
    <cdr:to>
      <cdr:x>0.84045</cdr:x>
      <cdr:y>0.71607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 flipV="1">
          <a:off x="1320800" y="2822575"/>
          <a:ext cx="3206190" cy="3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7030A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93BB0-9443-4889-9098-DEA71C6226E7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D5F95-4674-472B-AC1B-0CBC319BF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2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81AE-13FD-4965-8DEE-FBC6B523D1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7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81AE-13FD-4965-8DEE-FBC6B523D1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48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D5F95-4674-472B-AC1B-0CBC319BFF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79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D5F95-4674-472B-AC1B-0CBC319BFF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77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3067-ED44-4C6D-A7A6-4130B3594F6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92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D5F95-4674-472B-AC1B-0CBC319BFF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4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D5F95-4674-472B-AC1B-0CBC319BF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4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81AE-13FD-4965-8DEE-FBC6B523D1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2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8ED6C-C232-419C-ABFA-66670C03CB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8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81AE-13FD-4965-8DEE-FBC6B523D1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93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D5F95-4674-472B-AC1B-0CBC319BFF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D5F95-4674-472B-AC1B-0CBC319BFF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1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B81AE-13FD-4965-8DEE-FBC6B523D1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7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8ED6C-C232-419C-ABFA-66670C03CB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6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A4EC8C-6F65-48F0-924F-F287DB60055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DB8090-00DD-4074-B561-5D046E12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32355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EC8C-6F65-48F0-924F-F287DB60055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8090-00DD-4074-B561-5D046E12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6698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EC8C-6F65-48F0-924F-F287DB60055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8090-00DD-4074-B561-5D046E12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84277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EC8C-6F65-48F0-924F-F287DB60055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8090-00DD-4074-B561-5D046E12A0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1499540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EC8C-6F65-48F0-924F-F287DB60055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8090-00DD-4074-B561-5D046E12A0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82660199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EC8C-6F65-48F0-924F-F287DB60055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8090-00DD-4074-B561-5D046E12A0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994299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EC8C-6F65-48F0-924F-F287DB60055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8090-00DD-4074-B561-5D046E12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74544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EC8C-6F65-48F0-924F-F287DB60055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8090-00DD-4074-B561-5D046E12A0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0288079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A4EC8C-6F65-48F0-924F-F287DB60055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8090-00DD-4074-B561-5D046E12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64494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A9A4EC8C-6F65-48F0-924F-F287DB60055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DB8090-00DD-4074-B561-5D046E12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04412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A4EC8C-6F65-48F0-924F-F287DB60055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DB8090-00DD-4074-B561-5D046E12A0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937624697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A4EC8C-6F65-48F0-924F-F287DB600556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DB8090-00DD-4074-B561-5D046E12A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68359"/>
            <a:ext cx="103632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FISCAL POLICY: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Asia in 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en-US" sz="5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effectLst/>
              </a:rPr>
              <a:t>SAFA </a:t>
            </a:r>
            <a:r>
              <a:rPr lang="en-US" sz="2200" dirty="0">
                <a:effectLst/>
              </a:rPr>
              <a:t>Conference 2016</a:t>
            </a:r>
            <a:br>
              <a:rPr lang="en-US" sz="2200" dirty="0">
                <a:effectLst/>
              </a:rPr>
            </a:br>
            <a:r>
              <a:rPr lang="en-US" sz="2200" dirty="0">
                <a:effectLst/>
              </a:rPr>
              <a:t>South Asia: Corridor of Opportunities</a:t>
            </a:r>
            <a:br>
              <a:rPr lang="en-US" sz="2200" dirty="0">
                <a:effectLst/>
              </a:rPr>
            </a:br>
            <a:endParaRPr lang="en-US" sz="22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27085"/>
            <a:ext cx="10363200" cy="1442035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Enrique Blanco Armas, 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Lead Country Economist,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 Bank, Islamabad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January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30,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324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745427"/>
            <a:ext cx="10908896" cy="38404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Subsequently, despite some consolidation efforts, South Asia’s debt-to-GDP ratio is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highest among developing regions!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988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596663"/>
              </p:ext>
            </p:extLst>
          </p:nvPr>
        </p:nvGraphicFramePr>
        <p:xfrm>
          <a:off x="609600" y="1481138"/>
          <a:ext cx="10607040" cy="452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/>
                <a:gridCol w="1188720"/>
                <a:gridCol w="1188720"/>
                <a:gridCol w="1188720"/>
                <a:gridCol w="1188720"/>
                <a:gridCol w="1188720"/>
                <a:gridCol w="1188720"/>
              </a:tblGrid>
              <a:tr h="905231">
                <a:tc rowSpan="2"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(Percent of GDP)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2013/14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2014/15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2015/16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</a:tr>
              <a:tr h="905231"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Orig. Proj.*</a:t>
                      </a:r>
                      <a:endParaRPr lang="en-US" sz="2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Orig. Proj.*</a:t>
                      </a: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Orig. Proj.*</a:t>
                      </a: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</a:t>
                      </a:r>
                      <a:r>
                        <a:rPr lang="en-US" sz="24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</a:t>
                      </a:r>
                      <a:r>
                        <a:rPr lang="en-US" sz="24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.^</a:t>
                      </a:r>
                    </a:p>
                  </a:txBody>
                  <a:tcPr marL="186331" marR="186331" anchor="ctr"/>
                </a:tc>
              </a:tr>
              <a:tr h="90523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Revenue and Grants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14.4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</a:tr>
              <a:tr h="905231"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which: </a:t>
                      </a:r>
                      <a:r>
                        <a:rPr lang="en-US" sz="24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</a:t>
                      </a:r>
                      <a:r>
                        <a:rPr lang="en-US" sz="24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evenue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</a:tr>
              <a:tr h="90523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Overall Fiscal Balance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-5.5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-5.7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-4.4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-5.4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-3.6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-4.3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31" marR="186331"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Revenues in Pakistan are increasing but not as fast as expected!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5300" y="6121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IMF 2013 Request for an Extended Arrangement under the EFF</a:t>
            </a:r>
          </a:p>
          <a:p>
            <a:pPr algn="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^ IMF 2015 Ninth Review under the Extended Arrangement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51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498938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Rigidity in recurrent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spending for Pakistan has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fiscal consolidation challenging!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078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debt is only gradually declining, but composition is improving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49400"/>
            <a:ext cx="5386917" cy="762000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Trends in Public Debt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384503" y="1549400"/>
            <a:ext cx="5389033" cy="762000"/>
          </a:xfrm>
          <a:noFill/>
          <a:ln w="9652"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Maturity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Debt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0189404"/>
              </p:ext>
            </p:extLst>
          </p:nvPr>
        </p:nvGraphicFramePr>
        <p:xfrm>
          <a:off x="609600" y="2117725"/>
          <a:ext cx="53863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62057063"/>
              </p:ext>
            </p:extLst>
          </p:nvPr>
        </p:nvGraphicFramePr>
        <p:xfrm>
          <a:off x="6192838" y="2041525"/>
          <a:ext cx="5389562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7633-23A2-4F80-9622-89D8C1A0FB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73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835" y="1417637"/>
            <a:ext cx="10972800" cy="441331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rest of South Asia, the country lacks fiscal or external buffers to be utilized in the event of a shock.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revenue levels results in limited space for priority spending:</a:t>
            </a:r>
          </a:p>
          <a:p>
            <a:pPr algn="just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Growing infrastructure needs</a:t>
            </a:r>
          </a:p>
          <a:p>
            <a:pPr lvl="1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Pakistan spends less than 3% of GDP in health and education together, significantly lower than most other countries (~5% on education, 3-4% on health).</a:t>
            </a:r>
          </a:p>
          <a:p>
            <a:pPr lvl="1"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rigidity in recurrent spending – with almost 100% of recurrent spending ‘non-discretionary’.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confronting Pakistan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095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397823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Asia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fastest growing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lately amongst developing countries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30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940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...with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countries growing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on average!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557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879909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accounts remain broadly balanced across South Asia 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478156" y="4068417"/>
            <a:ext cx="7589520" cy="12059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864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640624"/>
            <a:ext cx="5384800" cy="4206989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97600" y="1481138"/>
          <a:ext cx="5384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helped by strong remittances that have offset relatively weak export performance!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703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5947098"/>
              </p:ext>
            </p:extLst>
          </p:nvPr>
        </p:nvGraphicFramePr>
        <p:xfrm>
          <a:off x="609600" y="1481138"/>
          <a:ext cx="5384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0713056"/>
              </p:ext>
            </p:extLst>
          </p:nvPr>
        </p:nvGraphicFramePr>
        <p:xfrm>
          <a:off x="6197600" y="1481138"/>
          <a:ext cx="5384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net FDI flows remained weak at best!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228271" y="1017918"/>
            <a:ext cx="5745193" cy="5244860"/>
          </a:xfrm>
          <a:prstGeom prst="ellipse">
            <a:avLst/>
          </a:prstGeom>
          <a:noFill/>
          <a:ln w="31750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44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4147" y="1417638"/>
            <a:ext cx="6408048" cy="44805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32441" y="1417638"/>
            <a:ext cx="4880205" cy="44805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capital flows remained sufficient enough to replenish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FX buffers!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539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3655" y="1481138"/>
            <a:ext cx="10044690" cy="4525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 Asia’s fiscal deficit are decreasing gradually but remain high relative to most other regions!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625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251142"/>
              </p:ext>
            </p:extLst>
          </p:nvPr>
        </p:nvGraphicFramePr>
        <p:xfrm>
          <a:off x="609600" y="1481138"/>
          <a:ext cx="10972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Governments in the region are collecting very little revenue, which affects the avaialable fiscal space for priority spending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096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E74F2A0-73C7-467B-8564-557CFA7745E7}" vid="{F8DC304D-F78A-4368-ACE9-F7E07000ED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403</Words>
  <Application>Microsoft Office PowerPoint</Application>
  <PresentationFormat>Widescreen</PresentationFormat>
  <Paragraphs>86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Theme1</vt:lpstr>
      <vt:lpstr>FISCAL POLICY: South Asia in Perspective  SAFA Conference 2016 South Asia: Corridor of Opportunities </vt:lpstr>
      <vt:lpstr>South Asia is the fastest growing region lately amongst developing countries …</vt:lpstr>
      <vt:lpstr>...with most of the countries growing above 5 percent on average!</vt:lpstr>
      <vt:lpstr>Current accounts remain broadly balanced across South Asia …</vt:lpstr>
      <vt:lpstr>… helped by strong remittances that have offset relatively weak export performance!</vt:lpstr>
      <vt:lpstr>… while net FDI flows remained weak at best!</vt:lpstr>
      <vt:lpstr>… but capital flows remained sufficient enough to replenish FX buffers!</vt:lpstr>
      <vt:lpstr>South Asia’s fiscal deficit are decreasing gradually but remain high relative to most other regions!</vt:lpstr>
      <vt:lpstr>Governments in the region are collecting very little revenue, which affects the avaialable fiscal space for priority spending</vt:lpstr>
      <vt:lpstr>Subsequently, despite some consolidation efforts, South Asia’s debt-to-GDP ratio is the highest among developing regions!</vt:lpstr>
      <vt:lpstr>Revenues in Pakistan are increasing but not as fast as expected!</vt:lpstr>
      <vt:lpstr>Rigidity in recurrent spending for Pakistan has made fiscal consolidation challenging!</vt:lpstr>
      <vt:lpstr>Public debt is only gradually declining, but composition is improving</vt:lpstr>
      <vt:lpstr>Challenges confronting Pakistan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POLICY: South Asia in Perspective</dc:title>
  <dc:creator>Mehwish Ashraf</dc:creator>
  <cp:lastModifiedBy>Enrique Blanco Armas</cp:lastModifiedBy>
  <cp:revision>53</cp:revision>
  <cp:lastPrinted>2016-01-28T04:27:23Z</cp:lastPrinted>
  <dcterms:created xsi:type="dcterms:W3CDTF">2016-01-22T09:51:33Z</dcterms:created>
  <dcterms:modified xsi:type="dcterms:W3CDTF">2016-01-28T05:57:07Z</dcterms:modified>
</cp:coreProperties>
</file>