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1" r:id="rId3"/>
    <p:sldId id="287" r:id="rId4"/>
    <p:sldId id="257" r:id="rId5"/>
    <p:sldId id="282" r:id="rId6"/>
    <p:sldId id="283" r:id="rId7"/>
    <p:sldId id="286" r:id="rId8"/>
    <p:sldId id="294" r:id="rId9"/>
    <p:sldId id="288" r:id="rId10"/>
    <p:sldId id="289" r:id="rId11"/>
    <p:sldId id="296" r:id="rId12"/>
    <p:sldId id="292" r:id="rId13"/>
    <p:sldId id="293" r:id="rId14"/>
    <p:sldId id="297" r:id="rId15"/>
    <p:sldId id="298" r:id="rId16"/>
    <p:sldId id="299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80" d="100"/>
          <a:sy n="80" d="100"/>
        </p:scale>
        <p:origin x="-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EDB17-7652-4630-83C0-7A1A25085217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C6577-77AC-4DC3-966E-9A08A2EF6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0ACB9-0498-4D0D-95B2-0611C16ED90F}" type="datetimeFigureOut">
              <a:rPr lang="en-US" smtClean="0"/>
              <a:pPr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6796F-D357-40EC-98D8-B0264CA02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1997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0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324600" cy="5592759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3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4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5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3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7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5" y="6407945"/>
            <a:ext cx="2350681" cy="36512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3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9" y="5001994"/>
            <a:ext cx="3802003" cy="14431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39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39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9" y="5001994"/>
            <a:ext cx="3802003" cy="14431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5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5" y="6407945"/>
            <a:ext cx="2350681" cy="36512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531728-926C-41F1-AFAB-7092E8BB9D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2"/>
            <a:ext cx="7772400" cy="106679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Water- Economic Lifeline for</a:t>
            </a:r>
            <a:br>
              <a:rPr lang="en-US" sz="3200" dirty="0" smtClean="0"/>
            </a:br>
            <a:r>
              <a:rPr lang="en-US" sz="3200" dirty="0" smtClean="0"/>
              <a:t>Pakistan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1"/>
            <a:ext cx="7772400" cy="2286001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ICAP SAFA </a:t>
            </a:r>
            <a:r>
              <a:rPr lang="en-US" sz="2400" dirty="0" smtClean="0"/>
              <a:t>Conference 2016</a:t>
            </a:r>
          </a:p>
          <a:p>
            <a:pPr algn="ctr"/>
            <a:r>
              <a:rPr lang="en-US" sz="2400" dirty="0" smtClean="0"/>
              <a:t> South Asia: Corridor of Opportunities</a:t>
            </a:r>
          </a:p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>
                <a:solidFill>
                  <a:srgbClr val="002060"/>
                </a:solidFill>
              </a:rPr>
              <a:t>Lahore, January 30, 2016</a:t>
            </a:r>
          </a:p>
          <a:p>
            <a:pPr algn="ctr"/>
            <a:r>
              <a:rPr lang="en-US" sz="2000" dirty="0" err="1" smtClean="0">
                <a:solidFill>
                  <a:srgbClr val="002060"/>
                </a:solidFill>
              </a:rPr>
              <a:t>Mirza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Hamid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Hasan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Length of Canals 			        56,073 km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Length of Watercourses: 		 1.6 million km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Average Canal Water Diversions	 	104 MAF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Groundwater Abstractions 		   	  50 MAF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No. of Tubewells 				 1 million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Irrigated Area 		       	          36 million acres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b="0" dirty="0" smtClean="0">
                <a:solidFill>
                  <a:srgbClr val="FF0000"/>
                </a:solidFill>
                <a:effectLst/>
              </a:rPr>
              <a:t>(Contd..) 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Irrigation Infrastructure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rgbClr val="FF0000"/>
                </a:solidFill>
                <a:effectLst/>
              </a:rPr>
              <a:t>Schematic Sketch of IBIS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66800"/>
            <a:ext cx="5715000" cy="548640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38400" y="6407945"/>
            <a:ext cx="1828800" cy="365124"/>
          </a:xfrm>
        </p:spPr>
        <p:txBody>
          <a:bodyPr/>
          <a:lstStyle/>
          <a:p>
            <a:r>
              <a:rPr lang="en-US" dirty="0" smtClean="0"/>
              <a:t>Arabian Sea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Dwindling water availability.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Inadequate storage capacity.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Outdated and wasteful irrigation practices.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Traditional high water consuming agricultural practices.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Unregulated groundwater pumping.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Water quality.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mbria" pitchFamily="18" charset="0"/>
              </a:rPr>
              <a:t>Lack of water budgeting and water conservation.</a:t>
            </a:r>
            <a:endParaRPr lang="en-US" sz="3200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Challenges on the Water Front</a:t>
            </a:r>
            <a:r>
              <a:rPr lang="en-US" sz="4000" dirty="0" smtClean="0">
                <a:latin typeface="Cambria" pitchFamily="18" charset="0"/>
              </a:rPr>
              <a:t> </a:t>
            </a:r>
            <a:endParaRPr lang="en-US" sz="4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Inadequate financial resources for O&amp;M of water infrastructure and development of water resources.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Climate change impacts.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Absence of regional cooperation in water resources management.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0" dirty="0" smtClean="0">
                <a:solidFill>
                  <a:srgbClr val="FF0000"/>
                </a:solidFill>
              </a:rPr>
              <a:t>(</a:t>
            </a:r>
            <a:r>
              <a:rPr lang="en-US" sz="2200" dirty="0" err="1" smtClean="0">
                <a:solidFill>
                  <a:srgbClr val="FF0000"/>
                </a:solidFill>
                <a:effectLst/>
              </a:rPr>
              <a:t>contd</a:t>
            </a:r>
            <a:r>
              <a:rPr lang="en-US" sz="2200" dirty="0" smtClean="0">
                <a:solidFill>
                  <a:srgbClr val="FF0000"/>
                </a:solidFill>
                <a:effectLst/>
              </a:rPr>
              <a:t>…</a:t>
            </a:r>
            <a:r>
              <a:rPr lang="en-US" sz="2200" b="0" dirty="0" smtClean="0">
                <a:solidFill>
                  <a:srgbClr val="FF0000"/>
                </a:solidFill>
              </a:rPr>
              <a:t>)</a:t>
            </a:r>
            <a:r>
              <a:rPr lang="en-US" sz="4000" b="0" dirty="0" smtClean="0">
                <a:solidFill>
                  <a:srgbClr val="FF0000"/>
                </a:solidFill>
              </a:rPr>
              <a:t> </a:t>
            </a:r>
            <a:r>
              <a:rPr lang="en-US" sz="44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Challenges on the Water Front</a:t>
            </a:r>
            <a:r>
              <a:rPr lang="en-US" sz="4400" b="0" dirty="0" smtClean="0">
                <a:effectLst/>
                <a:latin typeface="Cambria" pitchFamily="18" charset="0"/>
              </a:rPr>
              <a:t> </a:t>
            </a:r>
            <a:endParaRPr lang="en-US" sz="4400" b="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I. Opportunities for Private Investment</a:t>
            </a:r>
          </a:p>
          <a:p>
            <a:r>
              <a:rPr lang="en-US" sz="2800" dirty="0" smtClean="0">
                <a:latin typeface="Cambria" pitchFamily="18" charset="0"/>
              </a:rPr>
              <a:t>Building new storages.</a:t>
            </a:r>
          </a:p>
          <a:p>
            <a:r>
              <a:rPr lang="en-US" sz="2800" dirty="0" smtClean="0">
                <a:latin typeface="Cambria" pitchFamily="18" charset="0"/>
              </a:rPr>
              <a:t>Constructing water conservation schemes.</a:t>
            </a:r>
          </a:p>
          <a:p>
            <a:r>
              <a:rPr lang="en-US" sz="2800" dirty="0" smtClean="0">
                <a:latin typeface="Cambria" pitchFamily="18" charset="0"/>
              </a:rPr>
              <a:t>Manufacturing and installing high efficiency irrigation equipment.</a:t>
            </a:r>
          </a:p>
          <a:p>
            <a:r>
              <a:rPr lang="en-US" sz="2800" dirty="0" smtClean="0">
                <a:latin typeface="Cambria" pitchFamily="18" charset="0"/>
              </a:rPr>
              <a:t>Manufacturing, marketing or renting agricultural equipment for raising farm water productivity.</a:t>
            </a:r>
          </a:p>
          <a:p>
            <a:r>
              <a:rPr lang="en-US" sz="2800" dirty="0" smtClean="0">
                <a:latin typeface="Cambria" pitchFamily="18" charset="0"/>
              </a:rPr>
              <a:t>Local investment for providing low cost but hygienic bottled water for drinking.</a:t>
            </a:r>
          </a:p>
          <a:p>
            <a:endParaRPr lang="en-US" sz="2800" dirty="0" smtClean="0">
              <a:latin typeface="Cambria" pitchFamily="18" charset="0"/>
            </a:endParaRPr>
          </a:p>
          <a:p>
            <a:endParaRPr lang="en-US" sz="2800" dirty="0" smtClean="0">
              <a:latin typeface="Cambria" pitchFamily="18" charset="0"/>
            </a:endParaRPr>
          </a:p>
          <a:p>
            <a:endParaRPr lang="en-US" sz="2800" dirty="0">
              <a:latin typeface="Cambri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Challenges Create Opportunities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Cambria" pitchFamily="18" charset="0"/>
              </a:rPr>
              <a:t>Opportunities for private sector to undertake  O&amp;M work of  irrigation  infrastructure.</a:t>
            </a:r>
          </a:p>
          <a:p>
            <a:r>
              <a:rPr lang="en-US" sz="2800" dirty="0" smtClean="0">
                <a:latin typeface="Cambria" pitchFamily="18" charset="0"/>
              </a:rPr>
              <a:t>Job and investment opportunities emerging in  climate change mitigation and adaptation projects.</a:t>
            </a:r>
          </a:p>
          <a:p>
            <a:pPr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II. Opportunities for FDI</a:t>
            </a:r>
          </a:p>
          <a:p>
            <a:r>
              <a:rPr lang="en-US" sz="2800" dirty="0" smtClean="0">
                <a:latin typeface="Cambria" pitchFamily="18" charset="0"/>
              </a:rPr>
              <a:t>Construction of multipurpose dams for additional storage would create FDI opportunities.</a:t>
            </a:r>
          </a:p>
          <a:p>
            <a:r>
              <a:rPr lang="en-US" sz="2800" dirty="0" smtClean="0">
                <a:latin typeface="Cambria" pitchFamily="18" charset="0"/>
              </a:rPr>
              <a:t>Investment opportunities in renewable </a:t>
            </a:r>
            <a:r>
              <a:rPr lang="en-US" sz="2800" smtClean="0">
                <a:latin typeface="Cambria" pitchFamily="18" charset="0"/>
              </a:rPr>
              <a:t>energy projects, </a:t>
            </a:r>
            <a:r>
              <a:rPr lang="en-US" sz="2800" dirty="0" smtClean="0">
                <a:latin typeface="Cambria" pitchFamily="18" charset="0"/>
              </a:rPr>
              <a:t>necessary for climate change mitigation and adaptation.  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(</a:t>
            </a:r>
            <a:r>
              <a:rPr lang="en-US" sz="2000" b="0" dirty="0" err="1" smtClean="0">
                <a:solidFill>
                  <a:srgbClr val="FF0000"/>
                </a:solidFill>
                <a:effectLst/>
                <a:latin typeface="Cambria" pitchFamily="18" charset="0"/>
              </a:rPr>
              <a:t>Contd</a:t>
            </a:r>
            <a:r>
              <a:rPr lang="en-US" sz="2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…) </a:t>
            </a:r>
            <a:r>
              <a:rPr lang="en-US" sz="44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Challenges Create Opportunities</a:t>
            </a:r>
            <a:endParaRPr lang="en-US" sz="440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>
                <a:solidFill>
                  <a:srgbClr val="002060"/>
                </a:solidFill>
              </a:rPr>
              <a:t>III. Opportunities for Regional Water Cooperation</a:t>
            </a:r>
          </a:p>
          <a:p>
            <a:r>
              <a:rPr lang="en-US" dirty="0" smtClean="0"/>
              <a:t>Cooperation in trans-boundary water sharing.</a:t>
            </a:r>
          </a:p>
          <a:p>
            <a:r>
              <a:rPr lang="en-US" dirty="0" smtClean="0"/>
              <a:t>Joint venture projects for trans-boundary water management.</a:t>
            </a:r>
          </a:p>
          <a:p>
            <a:r>
              <a:rPr lang="en-US" dirty="0" smtClean="0"/>
              <a:t>Trans-boundary  investment in hydel energy projects on benefit-sharing basis.</a:t>
            </a:r>
          </a:p>
          <a:p>
            <a:r>
              <a:rPr lang="en-US" dirty="0" smtClean="0"/>
              <a:t>Cooperation in information sharing with regard to floods as well as other impacts of climate change.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(</a:t>
            </a:r>
            <a:r>
              <a:rPr lang="en-US" sz="2000" b="0" dirty="0" err="1" smtClean="0">
                <a:solidFill>
                  <a:srgbClr val="FF0000"/>
                </a:solidFill>
                <a:effectLst/>
                <a:latin typeface="Cambria" pitchFamily="18" charset="0"/>
              </a:rPr>
              <a:t>Contd</a:t>
            </a:r>
            <a:r>
              <a:rPr lang="en-US" sz="2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…)</a:t>
            </a:r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 Challenges Create Opportunities</a:t>
            </a:r>
            <a:endParaRPr lang="en-US" sz="4000" dirty="0"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600" b="1" i="1" dirty="0" smtClean="0">
                <a:solidFill>
                  <a:srgbClr val="FF0000"/>
                </a:solidFill>
              </a:rPr>
              <a:t>Thank You</a:t>
            </a:r>
            <a:endParaRPr lang="en-US" sz="6600" b="1" i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Calisto MT" pitchFamily="18" charset="0"/>
              </a:rPr>
              <a:t>Water - life for all living beings.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listo MT" pitchFamily="18" charset="0"/>
              </a:rPr>
              <a:t>It is also a lifeline for all modern economies as it has large scale uses in agriculture, industry, energy, mining and construction sectors.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Calisto MT" pitchFamily="18" charset="0"/>
              </a:rPr>
              <a:t>Water has a special significance for Pakistan’s agriculture-based economy.</a:t>
            </a:r>
          </a:p>
          <a:p>
            <a:endParaRPr lang="en-US" sz="3200" dirty="0" smtClean="0">
              <a:latin typeface="Calisto MT" pitchFamily="18" charset="0"/>
            </a:endParaRPr>
          </a:p>
          <a:p>
            <a:endParaRPr lang="en-US" sz="3200" dirty="0">
              <a:latin typeface="Calisto MT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Introduction</a:t>
            </a:r>
            <a:endParaRPr lang="en-US" sz="6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Availability of water per capita in Pakistan is decreasing every day due to increasing population, economic development and other factors.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Pakistan’s population has grown from a mere 30 million in 1947 to about 200 million in 2015.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As a result, water availability has decreased from  5000 cubic metres per capita in 1951 to less than 1000 m³ per capita now,  making us a water- scarce country.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1/24/2016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Pakistan’s Water availability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Agriculture is the mainstay of Pakistan’s economy: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- 23% of GDP comes from agriculture.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- It is vital for our food security.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- It is the main source of sustenance for our rural            population forming 55% of the whole.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- Employs more than 50% of our </a:t>
            </a:r>
            <a:r>
              <a:rPr lang="en-US" dirty="0" err="1" smtClean="0">
                <a:solidFill>
                  <a:srgbClr val="002060"/>
                </a:solidFill>
              </a:rPr>
              <a:t>labour</a:t>
            </a:r>
            <a:r>
              <a:rPr lang="en-US" dirty="0" smtClean="0">
                <a:solidFill>
                  <a:srgbClr val="002060"/>
                </a:solidFill>
              </a:rPr>
              <a:t> force.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- Supports our largest crops of wheat and cotton and large industries like textile and sugar.</a:t>
            </a:r>
          </a:p>
          <a:p>
            <a:pPr>
              <a:buClr>
                <a:schemeClr val="bg2">
                  <a:lumMod val="10000"/>
                </a:schemeClr>
              </a:buClr>
              <a:buNone/>
            </a:pPr>
            <a:r>
              <a:rPr lang="en-US" dirty="0" smtClean="0">
                <a:solidFill>
                  <a:srgbClr val="002060"/>
                </a:solidFill>
              </a:rPr>
              <a:t>   - Our main exports are based on agriculture.</a:t>
            </a:r>
          </a:p>
          <a:p>
            <a:pPr>
              <a:buClr>
                <a:schemeClr val="bg2">
                  <a:lumMod val="10000"/>
                </a:schemeClr>
              </a:buCl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Contribution of Agriculture in Pakistan’s Economy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Most important crops are wheat, sugarcane, cotton, and rice, which together account for more than 75% of the total crop output in value.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Pakistan is a net food exporter, exporting rice, cotton, fish, fruits and vegetables.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As Pakistan has an arid climate its agriculture is heavily dependent on canal irrigation.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Groundwater is another important source of irrigation water.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2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(</a:t>
            </a:r>
            <a:r>
              <a:rPr lang="en-US" sz="2200" b="0" dirty="0" err="1" smtClean="0">
                <a:solidFill>
                  <a:srgbClr val="FF0000"/>
                </a:solidFill>
                <a:effectLst/>
                <a:latin typeface="Cambria" pitchFamily="18" charset="0"/>
              </a:rPr>
              <a:t>Contd</a:t>
            </a:r>
            <a:r>
              <a:rPr lang="en-US" sz="22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…)</a:t>
            </a:r>
            <a:r>
              <a:rPr lang="en-US" sz="44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Contribution of Agriculture in Pakistan’s Economy</a:t>
            </a:r>
            <a:endParaRPr lang="en-US" b="0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Most of the irrigated agriculture takes place in the Indus Plain.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area is served by the largest integrated canal irrigation system in the world.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It is dependent on the river Indus and its tributaries.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Ninety-three percent of our harnessed water from this river system is used for irrigation.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remaining 7% meets all other needs like drinking and domestic water supply, industry, energy and environment etc.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Water for Irrigation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Pakistan receives an average of 144 Million Acre Feet (MAF) of fresh water annually from the Indus River system comprising the Indus main and its tributaries.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Out of this 104 MAF is diverted to the canal irrigation system of the Indus Basin.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Another 50 MAF of water used for irrigation and domestic water supply is drawn from groundwater sources.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Pakistan’s Irrigation Needs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Indus Basin River System 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19200"/>
            <a:ext cx="6934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The Canal Irrigation System of the Indus Basin comprises the following infrastructure: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No. of major Reservoirs 				  3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No. of Barrages 					16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No. of Head works 					  2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No. of Inter-River link Canals 			12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2060"/>
                </a:solidFill>
              </a:rPr>
              <a:t>No. of Canal Systems	 				44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1/24/2016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31728-926C-41F1-AFAB-7092E8BB9D0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0" dirty="0" smtClean="0">
                <a:solidFill>
                  <a:srgbClr val="FF0000"/>
                </a:solidFill>
                <a:effectLst/>
                <a:latin typeface="Cambria" pitchFamily="18" charset="0"/>
              </a:rPr>
              <a:t>Irrigation Infrastructure</a:t>
            </a:r>
            <a:endParaRPr lang="en-US" sz="4000" b="0" dirty="0">
              <a:solidFill>
                <a:srgbClr val="FF0000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1847</TotalTime>
  <Words>709</Words>
  <Application>Microsoft Office PowerPoint</Application>
  <PresentationFormat>On-screen Show (4:3)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Water- Economic Lifeline for Pakistan</vt:lpstr>
      <vt:lpstr>Introduction</vt:lpstr>
      <vt:lpstr>Pakistan’s Water availability</vt:lpstr>
      <vt:lpstr>Contribution of Agriculture in Pakistan’s Economy</vt:lpstr>
      <vt:lpstr>(Contd…)Contribution of Agriculture in Pakistan’s Economy</vt:lpstr>
      <vt:lpstr>Water for Irrigation</vt:lpstr>
      <vt:lpstr>Pakistan’s Irrigation Needs</vt:lpstr>
      <vt:lpstr>Indus Basin River System </vt:lpstr>
      <vt:lpstr>Irrigation Infrastructure</vt:lpstr>
      <vt:lpstr>(Contd..) Irrigation Infrastructure</vt:lpstr>
      <vt:lpstr>Schematic Sketch of IBIS</vt:lpstr>
      <vt:lpstr>Challenges on the Water Front </vt:lpstr>
      <vt:lpstr>(contd…) Challenges on the Water Front </vt:lpstr>
      <vt:lpstr>Challenges Create Opportunities</vt:lpstr>
      <vt:lpstr>(Contd…) Challenges Create Opportunities</vt:lpstr>
      <vt:lpstr>(Contd…) Challenges Create Opportunities</vt:lpstr>
      <vt:lpstr>.</vt:lpstr>
    </vt:vector>
  </TitlesOfParts>
  <Company>Hamids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Hamid Sb</dc:creator>
  <cp:lastModifiedBy>Admin-Sky</cp:lastModifiedBy>
  <cp:revision>184</cp:revision>
  <dcterms:created xsi:type="dcterms:W3CDTF">2010-05-27T02:58:29Z</dcterms:created>
  <dcterms:modified xsi:type="dcterms:W3CDTF">2016-01-26T20:11:07Z</dcterms:modified>
</cp:coreProperties>
</file>